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media1.mp3" ContentType="audio/mpe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STARTER · Dream holidays — clue guessing — ~5 min.</a:t>
            </a:r>
          </a:p>
          <a:p>
            <a:r>
              <a:t>PURPOSE: settle the class; activate prior knowledge of holiday/dream vocabulary through English clues.</a:t>
            </a:r>
          </a:p>
          <a:p>
            <a:r>
              <a:t>HOW: show each card; students guess the Spanish word or phrase, click 'Spanish' to reveal.</a:t>
            </a:r>
          </a:p>
          <a:p>
            <a:r>
              <a:t>ANSWERS: las vacaciones de ensueno · seria increible · podria · el crucero · la isla · el paraiso.</a:t>
            </a:r>
          </a:p>
          <a:p>
            <a:r>
              <a:t>HOOK: 'Close your eyes — picture the holiday you would LOVE. Today we learn to describe a dream trip and how amazing it WOULD be, using the conditional: seria increible / podria relajarme.'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GAME · Splat — ~4 min (pairs, fast round).</a:t>
            </a:r>
          </a:p>
          <a:p>
            <a:r>
              <a:t>HOW: say the English meaning; students touch the correct Spanish cell. First wins.</a:t>
            </a:r>
          </a:p>
          <a:p>
            <a:r>
              <a:t>GRID: all 16 dream-holiday words in a 4x4 grid.</a:t>
            </a:r>
          </a:p>
          <a:p>
            <a:r>
              <a:t>CHALLENGE: 10 clues in 60 seconds. Watch for 'las vacaciones de ensueno' — the longest cell! Row colours: blue=1-4, green=5-8, purple=9-12, gold=13-16.</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GAME · ¿Seria o podria? — ~5 min.</a:t>
            </a:r>
          </a:p>
          <a:p>
            <a:r>
              <a:t>PURPOSE: students decide whether each gap needs SERIA (+ an adjective) or PODRIA (+ an infinitive).</a:t>
            </a:r>
          </a:p>
          <a:p>
            <a:r>
              <a:t>HOW: show each gapped phrase; class decides; click to reveal.</a:t>
            </a:r>
          </a:p>
          <a:p>
            <a:r>
              <a:t>ANSWERS: increible = SERIA · relajarme en la playa = PODRIA · perfecto = SERIA · nadar en el mar = PODRIA · inolvidable = SERIA · descansar y disfrutar = PODRIA.</a:t>
            </a:r>
          </a:p>
          <a:p>
            <a:r>
              <a:t>KEY MESSAGE: seria is followed by an ADJECTIVE; podria is followed by an INFINITIVE. This is the lesson's core grammar point.</a:t>
            </a:r>
          </a:p>
          <a:p>
            <a:r>
              <a:t>PUSH: ask students to finish each phrase as a full sentence — Seria increible; podria relajarme en la playa.</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LISTENING · Gap-fill — ~6 min. Press the speaker icon (embedded audio).</a:t>
            </a:r>
          </a:p>
          <a:p>
            <a:r>
              <a:t>PURPOSE: listen for seria + adjective and podria + infinitive in context (Sara, Mateo, Olivia describe dream trips).</a:t>
            </a:r>
          </a:p>
          <a:p>
            <a:r>
              <a:t>HOW: play twice; students fill the missing word from the word bank; click to reveal.</a:t>
            </a:r>
          </a:p>
          <a:p>
            <a:r>
              <a:t>ANSWERS: 1 isla · 2 lujo · 3 Peru · 4 montanas · 5 crucero · 6 paraiso.</a:t>
            </a:r>
          </a:p>
          <a:p>
            <a:r>
              <a:t>TRANSCRIPT SUMMARY: Sara's dream holiday would be on a Caribbean island — she would travel to Cuba, stay in a luxury resort by the sea and could relax on the beach every day. Mateo prefers adventure: his ideal trip would be to Peru / Machu Picchu in the Andes, where he could explore the mountains. Olivia's dream is a cruise visiting several countries, where she could rest and enjoy the sea. Any of the three would be paradise.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LISTENING · True/False — ~6 min. SAME audio.</a:t>
            </a:r>
          </a:p>
          <a:p>
            <a:r>
              <a:t>HOW: play again; decide T/F; correct the false ones in Spanish.</a:t>
            </a:r>
          </a:p>
          <a:p>
            <a:r>
              <a:t>ANSWERS: 1 T · 2 F (en un resort de lujo junto al mar) · 3 T · 4 F (podria explorar las montanas) · 5 T · 6 F (cualquiera seria un paraiso).</a:t>
            </a:r>
          </a:p>
          <a:p>
            <a:r>
              <a:t>PUSH: for false items, ask students to write the correction as a full Spanish sentence using the conditional.</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CULTURE · Destinos de ensueno del mundo hispano — ~5 min.</a:t>
            </a:r>
          </a:p>
          <a:p>
            <a:r>
              <a:t>PURPOSE: cultural awareness of dream destinations across the Spanish-speaking world.</a:t>
            </a:r>
          </a:p>
          <a:p>
            <a:r>
              <a:t>HOW: read the English text aloud; spotlight the 3 T/F quiz items at the bottom; click to reveal.</a:t>
            </a:r>
          </a:p>
          <a:p>
            <a:r>
              <a:t>KEY FACTS: the Caribbean (Cancun in Mexico, Cuba, the Dominican Republic) has turquoise water and luxury resorts; for adventure there is Machu Picchu, an Inca city high in the Andes of Peru, or Patagonia (between Argentina and Chile) with enormous glaciers; vibrant cities include Barcelona and Buenos Aires; a cruise visits several countries in one trip. Whatever the dream, students can now describe it with the conditional.</a:t>
            </a:r>
          </a:p>
          <a:p>
            <a:r>
              <a:t>DISCUSS: 'Name TWO dream destinations from the text and say what you could do there.'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SENTENCE BUILDER — ~6 min.</a:t>
            </a:r>
          </a:p>
          <a:p>
            <a:r>
              <a:t>PURPOSE: structured production of the viajaria a… + y + podria… + ¡seria…! sentence.</a:t>
            </a:r>
          </a:p>
          <a:p>
            <a:r>
              <a:t>HOW: pick one per column — VIAJARIA A… + Y… + PODRIA… + ¡SERIA…!</a:t>
            </a:r>
          </a:p>
          <a:p>
            <a:r>
              <a:t>LOWER ability: columns 1 and 4 only (destination + ¡seria…!). HIGHER: add the middle conditionals and a second sentence.</a:t>
            </a:r>
          </a:p>
          <a:p>
            <a:r>
              <a:t>TIP: every combination works — start with viajaria a…, join with y, say what you podria do, finish with ¡seria…!</a:t>
            </a:r>
          </a:p>
          <a:p>
            <a:r>
              <a:t>TASK: build 3 sentences — read them to a partner.</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GAME · Pasapalabra (el rosco) — ~5 min.</a:t>
            </a:r>
          </a:p>
          <a:p>
            <a:r>
              <a:t>PURPOSE: recall dream-holiday vocab by first letter under pressure.</a:t>
            </a:r>
          </a:p>
          <a:p>
            <a:r>
              <a:t>HOW: read the clue; answer starts with the given letter; click to reveal.</a:t>
            </a:r>
          </a:p>
          <a:p>
            <a:r>
              <a:t>ANSWERS: A la aventura · C el crucero · D descansar · I la isla · P el paraiso · R el resort · S seria increible · V el viaje ideal.</a:t>
            </a:r>
          </a:p>
          <a:p>
            <a:r>
              <a:t>NOTE: warn students answers can be phrases (S = seria increible, V = el viaje ideal); for nouns the article is not essential.</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GAME · ¿Como seria? — ~5 min.</a:t>
            </a:r>
          </a:p>
          <a:p>
            <a:r>
              <a:t>PURPOSE: match a dream idea in English to the conditional sentence in Spanish.</a:t>
            </a:r>
          </a:p>
          <a:p>
            <a:r>
              <a:t>HOW: show each English idea; class supplies the Spanish; click to reveal.</a:t>
            </a:r>
          </a:p>
          <a:p>
            <a:r>
              <a:t>ANSWERS: 1 Seria increible. · 2 Podria relajarme en la playa. · 3 Viajaria a una isla. · 4 Me alojaria en un resort de lujo. · 5 Seria una aventura inolvidable.</a:t>
            </a:r>
          </a:p>
          <a:p>
            <a:r>
              <a:t>KEY MESSAGE: seria + adjective/noun; podria + infinitive; viajaria / me alojaria are -ia conditionals.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READING · Las vacaciones de mis suenos — Sara, Mateo y Olivia — ~7 min.</a:t>
            </a:r>
          </a:p>
          <a:p>
            <a:r>
              <a:t>PURPOSE: see seria / podria / viajaria / me alojaria in real dialogue context; English comprehension.</a:t>
            </a:r>
          </a:p>
          <a:p>
            <a:r>
              <a:t>HOW: read in pairs (text verbatim from STORY_L5 lines 0,1,3,4); answer the 5 questions; click to reveal.</a:t>
            </a:r>
          </a:p>
          <a:p>
            <a:r>
              <a:t>ANSWERS: 1 To a Caribbean island (Cuba) — she would stay in a luxury resort by the sea. · 2 She could relax on the beach every day. · 3 Peru / Machu Picchu in the Andes — he would explore the mountains. · 4 A cruise — she would travel through several countries and could rest and enjoy the sea. · 5 Any of them would be paradise — dreaming is free!</a:t>
            </a:r>
          </a:p>
          <a:p>
            <a:r>
              <a:t>TASK: underline every seria / podria / viajaria / me alojaria in the text.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SPEAKING · Class survey ¿Cuales serian tus vacaciones de ensueno? — ~6 min (pairs/mingle).</a:t>
            </a:r>
          </a:p>
          <a:p>
            <a:r>
              <a:t>PURPOSE: spoken production of viajaria a… / me alojaria + podria… + seria…</a:t>
            </a:r>
          </a:p>
          <a:p>
            <a:r>
              <a:t>HOW: ask all 3 questions; push for FULL sentences. Collect interesting answers on the board.</a:t>
            </a:r>
          </a:p>
          <a:p>
            <a:r>
              <a:t>QUESTIONS: ¿Adonde viajarias? · ¿Que podrias hacer? · ¿Como seria?</a:t>
            </a:r>
          </a:p>
          <a:p>
            <a:r>
              <a:t>TASK: note 2 classmates' dream holidays and write one sentence about each.</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TODAY'S GOALS — ~2 min.</a:t>
            </a:r>
          </a:p>
          <a:p>
            <a:r>
              <a:t>PURPOSE: share lesson objectives.</a:t>
            </a:r>
          </a:p>
          <a:p>
            <a:r>
              <a:t>HOW: read the 4 goals aloud; students copy and tick off at the end.</a:t>
            </a:r>
          </a:p>
          <a:p>
            <a:r>
              <a:t>KEY SKILLS: describe a dream holiday with the conditional — seria + adjective (seria increible / perfecto / inolvidable), podria + infinitive (podria relajarme), and other conditionals (viajaria, me alojaria, descansaria).</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WRITING · Model paragraph — ~7 min.</a:t>
            </a:r>
          </a:p>
          <a:p>
            <a:r>
              <a:t>PURPOSE: a worked model before independent writing.</a:t>
            </a:r>
          </a:p>
          <a:p>
            <a:r>
              <a:t>HOW: read the model; point out the 4 success-criteria chips. Students write their OWN paragraph (4-6 sentences).</a:t>
            </a:r>
          </a:p>
          <a:p>
            <a:r>
              <a:t>MODEL built entirely from l5_content vocab — viajaria a… + me alojaria… + podria… + ¡seria increible e inolvidable!</a:t>
            </a:r>
          </a:p>
          <a:p>
            <a:r>
              <a:t>REMIND: name the dream trip + use seria + adjective + use podria + infinitive + add other conditionals (me alojaria, disfrutaria) + finish with an opinion (¡seria un sueno hecho realidad!).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PLENARY · Exit ticket — ~5 min.</a:t>
            </a:r>
          </a:p>
          <a:p>
            <a:r>
              <a:t>PURPOSE: check 3 objectives (describe a dream trip · say how amazing it would be · say what you could do).</a:t>
            </a:r>
          </a:p>
          <a:p>
            <a:r>
              <a:t>HOW: students complete the 3 challenges; click to reveal examples from l5_content.</a:t>
            </a:r>
          </a:p>
          <a:p>
            <a:r>
              <a:t>CHALLENGE: 3 sentences about a dream holiday — viajaria a… + seria increible + podria relajarme.</a:t>
            </a:r>
          </a:p>
          <a:p>
            <a:r>
              <a:t>AfL: show teacher on the way out.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CLOSER · ¡Las vacaciones de mis suenos! — ~1 min.</a:t>
            </a:r>
          </a:p>
          <a:p>
            <a:r>
              <a:t>Praise the class; recap: viajaria a… + me alojaria… + podria… + ¡seria increible! (Viajaria a una isla del Caribe y podria relajarme en la playa — ¡seria inolvidable!).</a:t>
            </a:r>
          </a:p>
          <a:p>
            <a:r>
              <a:t>Remind: the conditional is the tense for dreaming; seria = it would be (+ adjective), podria = I could (+ infinitive); both end in -ia.</a:t>
            </a:r>
          </a:p>
          <a:p>
            <a:r>
              <a:t>Preview: Lesson 6 — Recomiendo… Bring the whole module together and recommend a region or trip to a friend. Hasta la proxima!</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VOCABULARY 1 · Dream trips + seria (VOCAB 0-5) — ~5 min.</a:t>
            </a:r>
          </a:p>
          <a:p>
            <a:r>
              <a:t>PURPOSE: the core dream-trip words plus the first seria phrases.</a:t>
            </a:r>
          </a:p>
          <a:p>
            <a:r>
              <a:t>HOW: model pronunciation chorally; ask 'which would describe YOUR dream trip?'</a:t>
            </a:r>
          </a:p>
          <a:p>
            <a:r>
              <a:t>WORDS: las vacaciones de ensueno · el viaje ideal · seria increible · seria perfecto · seria inolvidable · de lujo.</a:t>
            </a:r>
          </a:p>
          <a:p>
            <a:r>
              <a:t>TIP: seria = it would be; it is the conditional of 'ser'. Pair it with an adjective (increible / perfecto / inolvidable).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VOCABULARY 2 · podria + dream places (VOCAB 6-11) — ~5 min.</a:t>
            </a:r>
          </a:p>
          <a:p>
            <a:r>
              <a:t>PURPOSE: podria + the dream-place vocabulary.</a:t>
            </a:r>
          </a:p>
          <a:p>
            <a:r>
              <a:t>WORDS: podria · relajarse · la aventura · el crucero · la isla · el resort.</a:t>
            </a:r>
          </a:p>
          <a:p>
            <a:r>
              <a:t>KEY TASK: podria = I could / I would be able to — it is ALWAYS followed by an infinitive (podria relajarme, podria nadar).</a:t>
            </a:r>
          </a:p>
          <a:p>
            <a:r>
              <a:t>NOTE: watch the accents — podria, el paraiso (slide 7); la isla and el crucero are the dream destinations.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GRAMMAR 1 · seria + adjetivo · podria + infinitivo (the conditional) — ~8 min. ANCHOR.</a:t>
            </a:r>
          </a:p>
          <a:p>
            <a:r>
              <a:t>PURPOSE: introduce the two core conditional verbs that power the whole lesson.</a:t>
            </a:r>
          </a:p>
          <a:p>
            <a:r>
              <a:t>HOW: show El viaje seria increible + y + podria relajarme. Stress that BOTH end in -ia — that is the conditional signal.</a:t>
            </a:r>
          </a:p>
          <a:p>
            <a:r>
              <a:t>EXAMPLES (verbatim from l5_content): Seria perfecto. · Podria nadar en el mar todos los dias. · Viajaria a una isla y me alojaria en un resort de lujo.</a:t>
            </a:r>
          </a:p>
          <a:p>
            <a:r>
              <a:t>TASK: write one sentence — 'I could swim in the sea every day' (Podria nadar en el mar todos los dias).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GENIUS TIP · seria + adj · podria + INFINITIVE + join with y — ~5 min. KEY SLIDE.</a:t>
            </a:r>
          </a:p>
          <a:p>
            <a:r>
              <a:t>PURPOSE: lock in the single most important rule before errors appear.</a:t>
            </a:r>
          </a:p>
          <a:p>
            <a:r>
              <a:t>HOW: LEFT panel = seria + adjective and podria + infinitive (both -ia). RIGHT panel = stringing conditionals together with y.</a:t>
            </a:r>
          </a:p>
          <a:p>
            <a:r>
              <a:t>RULE: seria = it would be (+ adjective); podria = I could (+ infinitive). Add viajaria / me alojaria / disfrutaria.</a:t>
            </a:r>
          </a:p>
          <a:p>
            <a:r>
              <a:t>EXTEND: chain them — Viajaria a una isla, me alojaria en un resort de lujo y podria relajarme — ¡seria inolvidable!</a:t>
            </a:r>
          </a:p>
          <a:p>
            <a:r>
              <a:t>TASK: write 2 sentences — seria + an adjective, and podria + an infinitive.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VOCABULARY 3 · Enjoy / rest + dream words (VOCAB 12-15) — ~5 min.</a:t>
            </a:r>
          </a:p>
          <a:p>
            <a:r>
              <a:t>PURPOSE: complete the vocab set with the enjoy/rest verbs and the dream words.</a:t>
            </a:r>
          </a:p>
          <a:p>
            <a:r>
              <a:t>WORDS: descansar (to rest) · disfrutar (to enjoy) · un sueno (a dream) · el paraiso (paradise).</a:t>
            </a:r>
          </a:p>
          <a:p>
            <a:r>
              <a:t>NOTE: only 4 items — 2x2 grid. descansar and disfrutar are great infinitives to use after podria (podria descansar y disfrutar).</a:t>
            </a:r>
          </a:p>
          <a:p>
            <a:r>
              <a:t>TASK: which dream destination would they choose, and why?</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GRAMMAR 2 · Asking &amp; answering ¿Como serian tus vacaciones de ensueno? — ~7 min. FLUENCY BUILDER.</a:t>
            </a:r>
          </a:p>
          <a:p>
            <a:r>
              <a:t>PURPOSE: turn the conditional into a question-and-answer exchange.</a:t>
            </a:r>
          </a:p>
          <a:p>
            <a:r>
              <a:t>HOW: LEFT panel (green) = the QUESTIONS (¿Cuales serian tus vacaciones de ensueno? ¿Adonde viajarias? ¿Donde te alojarias? ¿Que podrias hacer alli?). RIGHT panel (blue) = the ANSWERS (viajaria a… / me alojaria en…, podria…, ¡seria increible!).</a:t>
            </a:r>
          </a:p>
          <a:p>
            <a:r>
              <a:t>KEY POINT: the answer reuses Grammar 1 — picture the trip with the conditional, then say how amazing it would be.</a:t>
            </a:r>
          </a:p>
          <a:p>
            <a:r>
              <a:t>TASK: write the question ¿Cuales serian tus vacaciones de ensueno? then answer it about themselves.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POWER-UP · 60-Second Challenge — ~5 min (fast retrieval).</a:t>
            </a:r>
          </a:p>
          <a:p>
            <a:r>
              <a:t>PURPOSE: consolidate the conditional vocabulary under time pressure.</a:t>
            </a:r>
          </a:p>
          <a:p>
            <a:r>
              <a:t>HOW: left column — recall (say it in Spanish); right — MCQ. Click to reveal.</a:t>
            </a:r>
          </a:p>
          <a:p>
            <a:r>
              <a:t>ANSWERS (from l5_content powerup): seria increible · podria · inolvidable. MCQ: 'It would be incredible: I could relax on the beach and enjoy paradise'. Score out of 3.</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microsoft.com/office/2007/relationships/media" Target="../media/media1.mp3"/><Relationship Id="rId3" Type="http://schemas.openxmlformats.org/officeDocument/2006/relationships/audio" Target="../media/media1.mp3"/><Relationship Id="rId4" Type="http://schemas.openxmlformats.org/officeDocument/2006/relationships/image" Target="../media/image1.png"/><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microsoft.com/office/2007/relationships/media" Target="../media/media1.mp3"/><Relationship Id="rId3" Type="http://schemas.openxmlformats.org/officeDocument/2006/relationships/audio" Target="../media/media1.mp3"/><Relationship Id="rId4" Type="http://schemas.openxmlformats.org/officeDocument/2006/relationships/image" Target="../media/image1.png"/><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STARTER  ·  ¿QUÉ SABES YA?</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Dream holidays — what can you guess?</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Each clue describes a dream-holiday word. Guess it — then click to reveal!</a:t>
            </a:r>
          </a:p>
        </p:txBody>
      </p:sp>
      <p:sp>
        <p:nvSpPr>
          <p:cNvPr id="8" name="Rounded Rectangle 7"/>
          <p:cNvSpPr/>
          <p:nvPr/>
        </p:nvSpPr>
        <p:spPr>
          <a:xfrm>
            <a:off x="365760" y="2432304"/>
            <a:ext cx="3611880" cy="181051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493776" y="2560320"/>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10" name="TextBox 9"/>
          <p:cNvSpPr txBox="1"/>
          <p:nvPr/>
        </p:nvSpPr>
        <p:spPr>
          <a:xfrm>
            <a:off x="1024128" y="2615184"/>
            <a:ext cx="2743200" cy="603504"/>
          </a:xfrm>
          <a:prstGeom prst="rect">
            <a:avLst/>
          </a:prstGeom>
          <a:noFill/>
        </p:spPr>
        <p:txBody>
          <a:bodyPr wrap="square">
            <a:spAutoFit/>
          </a:bodyPr>
          <a:lstStyle/>
          <a:p>
            <a:pPr algn="l">
              <a:defRPr sz="1800" b="1" i="0">
                <a:solidFill>
                  <a:srgbClr val="1A1A1A"/>
                </a:solidFill>
                <a:latin typeface="Comic Neue"/>
              </a:defRPr>
            </a:pPr>
            <a:r>
              <a:t>DREAM HOLIDAY — the trip you'd LOVE</a:t>
            </a:r>
          </a:p>
        </p:txBody>
      </p:sp>
      <p:sp>
        <p:nvSpPr>
          <p:cNvPr id="11" name="Rounded Rectangle 10"/>
          <p:cNvSpPr/>
          <p:nvPr/>
        </p:nvSpPr>
        <p:spPr>
          <a:xfrm>
            <a:off x="493776" y="3273552"/>
            <a:ext cx="3355848" cy="841248"/>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004225"/>
                </a:solidFill>
                <a:latin typeface="Comic Neue"/>
              </a:defRPr>
            </a:pPr>
            <a:r>
              <a:t>las vacaciones de ensueño</a:t>
            </a:r>
          </a:p>
        </p:txBody>
      </p:sp>
      <p:sp>
        <p:nvSpPr>
          <p:cNvPr id="12" name="Rounded Rectangle 11"/>
          <p:cNvSpPr/>
          <p:nvPr/>
        </p:nvSpPr>
        <p:spPr>
          <a:xfrm>
            <a:off x="493776" y="3273552"/>
            <a:ext cx="3355848" cy="841248"/>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FFFFFF"/>
                </a:solidFill>
                <a:latin typeface="Comic Neue"/>
              </a:defRPr>
            </a:pPr>
            <a:r>
              <a:t>Spanish</a:t>
            </a:r>
          </a:p>
        </p:txBody>
      </p:sp>
      <p:sp>
        <p:nvSpPr>
          <p:cNvPr id="13" name="Rounded Rectangle 12"/>
          <p:cNvSpPr/>
          <p:nvPr/>
        </p:nvSpPr>
        <p:spPr>
          <a:xfrm>
            <a:off x="4160520" y="2432304"/>
            <a:ext cx="3611880" cy="181051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4288536" y="2560320"/>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5" name="TextBox 14"/>
          <p:cNvSpPr txBox="1"/>
          <p:nvPr/>
        </p:nvSpPr>
        <p:spPr>
          <a:xfrm>
            <a:off x="4818888" y="2615184"/>
            <a:ext cx="2743200" cy="603504"/>
          </a:xfrm>
          <a:prstGeom prst="rect">
            <a:avLst/>
          </a:prstGeom>
          <a:noFill/>
        </p:spPr>
        <p:txBody>
          <a:bodyPr wrap="square">
            <a:spAutoFit/>
          </a:bodyPr>
          <a:lstStyle/>
          <a:p>
            <a:pPr algn="l">
              <a:defRPr sz="1800" b="1" i="0">
                <a:solidFill>
                  <a:srgbClr val="1A1A1A"/>
                </a:solidFill>
                <a:latin typeface="Comic Neue"/>
              </a:defRPr>
            </a:pPr>
            <a:r>
              <a:t>IT WOULD BE INCREDIBLE — sería…</a:t>
            </a:r>
          </a:p>
        </p:txBody>
      </p:sp>
      <p:sp>
        <p:nvSpPr>
          <p:cNvPr id="16" name="Rounded Rectangle 15"/>
          <p:cNvSpPr/>
          <p:nvPr/>
        </p:nvSpPr>
        <p:spPr>
          <a:xfrm>
            <a:off x="4288536" y="3273552"/>
            <a:ext cx="3355848" cy="841248"/>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004225"/>
                </a:solidFill>
                <a:latin typeface="Comic Neue"/>
              </a:defRPr>
            </a:pPr>
            <a:r>
              <a:t>sería increíble</a:t>
            </a:r>
          </a:p>
        </p:txBody>
      </p:sp>
      <p:sp>
        <p:nvSpPr>
          <p:cNvPr id="17" name="Rounded Rectangle 16"/>
          <p:cNvSpPr/>
          <p:nvPr/>
        </p:nvSpPr>
        <p:spPr>
          <a:xfrm>
            <a:off x="4288536" y="3273552"/>
            <a:ext cx="3355848" cy="841248"/>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FFFFFF"/>
                </a:solidFill>
                <a:latin typeface="Comic Neue"/>
              </a:defRPr>
            </a:pPr>
            <a:r>
              <a:t>Spanish</a:t>
            </a:r>
          </a:p>
        </p:txBody>
      </p:sp>
      <p:sp>
        <p:nvSpPr>
          <p:cNvPr id="18" name="Rounded Rectangle 17"/>
          <p:cNvSpPr/>
          <p:nvPr/>
        </p:nvSpPr>
        <p:spPr>
          <a:xfrm>
            <a:off x="7955279" y="2432304"/>
            <a:ext cx="3611880" cy="181051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8083296" y="2560320"/>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20" name="TextBox 19"/>
          <p:cNvSpPr txBox="1"/>
          <p:nvPr/>
        </p:nvSpPr>
        <p:spPr>
          <a:xfrm>
            <a:off x="8613648" y="2615184"/>
            <a:ext cx="2743200" cy="603504"/>
          </a:xfrm>
          <a:prstGeom prst="rect">
            <a:avLst/>
          </a:prstGeom>
          <a:noFill/>
        </p:spPr>
        <p:txBody>
          <a:bodyPr wrap="square">
            <a:spAutoFit/>
          </a:bodyPr>
          <a:lstStyle/>
          <a:p>
            <a:pPr algn="l">
              <a:defRPr sz="1800" b="1" i="0">
                <a:solidFill>
                  <a:srgbClr val="1A1A1A"/>
                </a:solidFill>
                <a:latin typeface="Comic Neue"/>
              </a:defRPr>
            </a:pPr>
            <a:r>
              <a:t>I COULD / WOULD BE ABLE TO — + infinitive</a:t>
            </a:r>
          </a:p>
        </p:txBody>
      </p:sp>
      <p:sp>
        <p:nvSpPr>
          <p:cNvPr id="21" name="Rounded Rectangle 20"/>
          <p:cNvSpPr/>
          <p:nvPr/>
        </p:nvSpPr>
        <p:spPr>
          <a:xfrm>
            <a:off x="8083296" y="3273552"/>
            <a:ext cx="3355848" cy="841248"/>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004225"/>
                </a:solidFill>
                <a:latin typeface="Comic Neue"/>
              </a:defRPr>
            </a:pPr>
            <a:r>
              <a:t>podría</a:t>
            </a:r>
          </a:p>
        </p:txBody>
      </p:sp>
      <p:sp>
        <p:nvSpPr>
          <p:cNvPr id="22" name="Rounded Rectangle 21"/>
          <p:cNvSpPr/>
          <p:nvPr/>
        </p:nvSpPr>
        <p:spPr>
          <a:xfrm>
            <a:off x="8083296" y="3273552"/>
            <a:ext cx="3355848" cy="841248"/>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FFFFFF"/>
                </a:solidFill>
                <a:latin typeface="Comic Neue"/>
              </a:defRPr>
            </a:pPr>
            <a:r>
              <a:t>Spanish</a:t>
            </a:r>
          </a:p>
        </p:txBody>
      </p:sp>
      <p:sp>
        <p:nvSpPr>
          <p:cNvPr id="23" name="Rounded Rectangle 22"/>
          <p:cNvSpPr/>
          <p:nvPr/>
        </p:nvSpPr>
        <p:spPr>
          <a:xfrm>
            <a:off x="365760" y="4370832"/>
            <a:ext cx="3611880" cy="181051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Oval 23"/>
          <p:cNvSpPr/>
          <p:nvPr/>
        </p:nvSpPr>
        <p:spPr>
          <a:xfrm>
            <a:off x="493776" y="4498848"/>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4</a:t>
            </a:r>
          </a:p>
        </p:txBody>
      </p:sp>
      <p:sp>
        <p:nvSpPr>
          <p:cNvPr id="25" name="TextBox 24"/>
          <p:cNvSpPr txBox="1"/>
          <p:nvPr/>
        </p:nvSpPr>
        <p:spPr>
          <a:xfrm>
            <a:off x="1024128" y="4553712"/>
            <a:ext cx="2743200" cy="603504"/>
          </a:xfrm>
          <a:prstGeom prst="rect">
            <a:avLst/>
          </a:prstGeom>
          <a:noFill/>
        </p:spPr>
        <p:txBody>
          <a:bodyPr wrap="square">
            <a:spAutoFit/>
          </a:bodyPr>
          <a:lstStyle/>
          <a:p>
            <a:pPr algn="l">
              <a:defRPr sz="1800" b="1" i="0">
                <a:solidFill>
                  <a:srgbClr val="1A1A1A"/>
                </a:solidFill>
                <a:latin typeface="Comic Neue"/>
              </a:defRPr>
            </a:pPr>
            <a:r>
              <a:t>A CRUISE — a ship holiday by sea</a:t>
            </a:r>
          </a:p>
        </p:txBody>
      </p:sp>
      <p:sp>
        <p:nvSpPr>
          <p:cNvPr id="26" name="Rounded Rectangle 25"/>
          <p:cNvSpPr/>
          <p:nvPr/>
        </p:nvSpPr>
        <p:spPr>
          <a:xfrm>
            <a:off x="493776" y="5212080"/>
            <a:ext cx="3355848" cy="841248"/>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004225"/>
                </a:solidFill>
                <a:latin typeface="Comic Neue"/>
              </a:defRPr>
            </a:pPr>
            <a:r>
              <a:t>el crucero</a:t>
            </a:r>
          </a:p>
        </p:txBody>
      </p:sp>
      <p:sp>
        <p:nvSpPr>
          <p:cNvPr id="27" name="Rounded Rectangle 26"/>
          <p:cNvSpPr/>
          <p:nvPr/>
        </p:nvSpPr>
        <p:spPr>
          <a:xfrm>
            <a:off x="493776" y="5212080"/>
            <a:ext cx="3355848" cy="841248"/>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FFFFFF"/>
                </a:solidFill>
                <a:latin typeface="Comic Neue"/>
              </a:defRPr>
            </a:pPr>
            <a:r>
              <a:t>Spanish</a:t>
            </a:r>
          </a:p>
        </p:txBody>
      </p:sp>
      <p:sp>
        <p:nvSpPr>
          <p:cNvPr id="28" name="Rounded Rectangle 27"/>
          <p:cNvSpPr/>
          <p:nvPr/>
        </p:nvSpPr>
        <p:spPr>
          <a:xfrm>
            <a:off x="4160520" y="4370832"/>
            <a:ext cx="3611880" cy="181051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4288536" y="4498848"/>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5</a:t>
            </a:r>
          </a:p>
        </p:txBody>
      </p:sp>
      <p:sp>
        <p:nvSpPr>
          <p:cNvPr id="30" name="TextBox 29"/>
          <p:cNvSpPr txBox="1"/>
          <p:nvPr/>
        </p:nvSpPr>
        <p:spPr>
          <a:xfrm>
            <a:off x="4818888" y="4553712"/>
            <a:ext cx="2743200" cy="603504"/>
          </a:xfrm>
          <a:prstGeom prst="rect">
            <a:avLst/>
          </a:prstGeom>
          <a:noFill/>
        </p:spPr>
        <p:txBody>
          <a:bodyPr wrap="square">
            <a:spAutoFit/>
          </a:bodyPr>
          <a:lstStyle/>
          <a:p>
            <a:pPr algn="l">
              <a:defRPr sz="1800" b="1" i="0">
                <a:solidFill>
                  <a:srgbClr val="1A1A1A"/>
                </a:solidFill>
                <a:latin typeface="Comic Neue"/>
              </a:defRPr>
            </a:pPr>
            <a:r>
              <a:t>AN ISLAND — land surrounded by sea</a:t>
            </a:r>
          </a:p>
        </p:txBody>
      </p:sp>
      <p:sp>
        <p:nvSpPr>
          <p:cNvPr id="31" name="Rounded Rectangle 30"/>
          <p:cNvSpPr/>
          <p:nvPr/>
        </p:nvSpPr>
        <p:spPr>
          <a:xfrm>
            <a:off x="4288536" y="5212080"/>
            <a:ext cx="3355848" cy="841248"/>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004225"/>
                </a:solidFill>
                <a:latin typeface="Comic Neue"/>
              </a:defRPr>
            </a:pPr>
            <a:r>
              <a:t>la isla</a:t>
            </a:r>
          </a:p>
        </p:txBody>
      </p:sp>
      <p:sp>
        <p:nvSpPr>
          <p:cNvPr id="32" name="Rounded Rectangle 31"/>
          <p:cNvSpPr/>
          <p:nvPr/>
        </p:nvSpPr>
        <p:spPr>
          <a:xfrm>
            <a:off x="4288536" y="5212080"/>
            <a:ext cx="3355848" cy="841248"/>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FFFFFF"/>
                </a:solidFill>
                <a:latin typeface="Comic Neue"/>
              </a:defRPr>
            </a:pPr>
            <a:r>
              <a:t>Spanish</a:t>
            </a:r>
          </a:p>
        </p:txBody>
      </p:sp>
      <p:sp>
        <p:nvSpPr>
          <p:cNvPr id="33" name="Rounded Rectangle 32"/>
          <p:cNvSpPr/>
          <p:nvPr/>
        </p:nvSpPr>
        <p:spPr>
          <a:xfrm>
            <a:off x="7955279" y="4370832"/>
            <a:ext cx="3611880" cy="181051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Oval 33"/>
          <p:cNvSpPr/>
          <p:nvPr/>
        </p:nvSpPr>
        <p:spPr>
          <a:xfrm>
            <a:off x="8083296" y="4498848"/>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6</a:t>
            </a:r>
          </a:p>
        </p:txBody>
      </p:sp>
      <p:sp>
        <p:nvSpPr>
          <p:cNvPr id="35" name="TextBox 34"/>
          <p:cNvSpPr txBox="1"/>
          <p:nvPr/>
        </p:nvSpPr>
        <p:spPr>
          <a:xfrm>
            <a:off x="8613648" y="4553712"/>
            <a:ext cx="2743200" cy="603504"/>
          </a:xfrm>
          <a:prstGeom prst="rect">
            <a:avLst/>
          </a:prstGeom>
          <a:noFill/>
        </p:spPr>
        <p:txBody>
          <a:bodyPr wrap="square">
            <a:spAutoFit/>
          </a:bodyPr>
          <a:lstStyle/>
          <a:p>
            <a:pPr algn="l">
              <a:defRPr sz="1800" b="1" i="0">
                <a:solidFill>
                  <a:srgbClr val="1A1A1A"/>
                </a:solidFill>
                <a:latin typeface="Comic Neue"/>
              </a:defRPr>
            </a:pPr>
            <a:r>
              <a:t>PARADISE — a perfect, idyllic place</a:t>
            </a:r>
          </a:p>
        </p:txBody>
      </p:sp>
      <p:sp>
        <p:nvSpPr>
          <p:cNvPr id="36" name="Rounded Rectangle 35"/>
          <p:cNvSpPr/>
          <p:nvPr/>
        </p:nvSpPr>
        <p:spPr>
          <a:xfrm>
            <a:off x="8083296" y="5212080"/>
            <a:ext cx="3355848" cy="841248"/>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004225"/>
                </a:solidFill>
                <a:latin typeface="Comic Neue"/>
              </a:defRPr>
            </a:pPr>
            <a:r>
              <a:t>el paraíso</a:t>
            </a:r>
          </a:p>
        </p:txBody>
      </p:sp>
      <p:sp>
        <p:nvSpPr>
          <p:cNvPr id="37" name="Rounded Rectangle 36"/>
          <p:cNvSpPr/>
          <p:nvPr/>
        </p:nvSpPr>
        <p:spPr>
          <a:xfrm>
            <a:off x="8083296" y="5212080"/>
            <a:ext cx="3355848" cy="841248"/>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900" b="1" i="0">
                <a:solidFill>
                  <a:srgbClr val="FFFFFF"/>
                </a:solidFill>
                <a:latin typeface="Comic Neue"/>
              </a:defRPr>
            </a:pPr>
            <a:r>
              <a:t>Spanish</a:t>
            </a:r>
          </a:p>
        </p:txBody>
      </p:sp>
      <p:sp>
        <p:nvSpPr>
          <p:cNvPr id="38" name="Rounded Rectangle 37"/>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Guess each Spanish word. +1 for each correct!</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2"/>
                                        </p:tgtEl>
                                      </p:cBhvr>
                                    </p:animEffect>
                                    <p:set>
                                      <p:cBhvr>
                                        <p:cTn id="8" dur="1" fill="hold">
                                          <p:stCondLst>
                                            <p:cond delay="399"/>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7"/>
                                        </p:tgtEl>
                                      </p:cBhvr>
                                    </p:animEffect>
                                    <p:set>
                                      <p:cBhvr>
                                        <p:cTn id="13" dur="1" fill="hold">
                                          <p:stCondLst>
                                            <p:cond delay="399"/>
                                          </p:stCondLst>
                                        </p:cTn>
                                        <p:tgtEl>
                                          <p:spTgt spid="1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2"/>
                                        </p:tgtEl>
                                      </p:cBhvr>
                                    </p:animEffect>
                                    <p:set>
                                      <p:cBhvr>
                                        <p:cTn id="18" dur="1" fill="hold">
                                          <p:stCondLst>
                                            <p:cond delay="399"/>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27"/>
                                        </p:tgtEl>
                                      </p:cBhvr>
                                    </p:animEffect>
                                    <p:set>
                                      <p:cBhvr>
                                        <p:cTn id="23" dur="1" fill="hold">
                                          <p:stCondLst>
                                            <p:cond delay="399"/>
                                          </p:stCondLst>
                                        </p:cTn>
                                        <p:tgtEl>
                                          <p:spTgt spid="2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4" nodeType="clickEffect">
                                  <p:stCondLst>
                                    <p:cond delay="0"/>
                                  </p:stCondLst>
                                  <p:childTnLst>
                                    <p:animEffect transition="out" filter="fade">
                                      <p:cBhvr>
                                        <p:cTn id="27" dur="400"/>
                                        <p:tgtEl>
                                          <p:spTgt spid="32"/>
                                        </p:tgtEl>
                                      </p:cBhvr>
                                    </p:animEffect>
                                    <p:set>
                                      <p:cBhvr>
                                        <p:cTn id="28" dur="1" fill="hold">
                                          <p:stCondLst>
                                            <p:cond delay="399"/>
                                          </p:stCondLst>
                                        </p:cTn>
                                        <p:tgtEl>
                                          <p:spTgt spid="3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5" nodeType="clickEffect">
                                  <p:stCondLst>
                                    <p:cond delay="0"/>
                                  </p:stCondLst>
                                  <p:childTnLst>
                                    <p:animEffect transition="out" filter="fade">
                                      <p:cBhvr>
                                        <p:cTn id="32" dur="400"/>
                                        <p:tgtEl>
                                          <p:spTgt spid="37"/>
                                        </p:tgtEl>
                                      </p:cBhvr>
                                    </p:animEffect>
                                    <p:set>
                                      <p:cBhvr>
                                        <p:cTn id="33" dur="1" fill="hold">
                                          <p:stCondLst>
                                            <p:cond delay="3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1"/>
      <p:bldP spid="22" grpId="2"/>
      <p:bldP spid="27" grpId="3"/>
      <p:bldP spid="32" grpId="4"/>
      <p:bldP spid="37" grpId="5"/>
    </p:bldLst>
  </p:timing>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GAME  ·  SPLAT</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Splat: touch the right Spanish word!</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Teacher says the English. First to touch the correct Spanish cell wins!</a:t>
            </a:r>
          </a:p>
        </p:txBody>
      </p:sp>
      <p:sp>
        <p:nvSpPr>
          <p:cNvPr id="8" name="Rounded Rectangle 7"/>
          <p:cNvSpPr/>
          <p:nvPr/>
        </p:nvSpPr>
        <p:spPr>
          <a:xfrm>
            <a:off x="457200" y="2432304"/>
            <a:ext cx="2743200" cy="877824"/>
          </a:xfrm>
          <a:prstGeom prst="roundRect">
            <a:avLst/>
          </a:prstGeom>
          <a:solidFill>
            <a:srgbClr val="2E7FC1"/>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 y="2615184"/>
            <a:ext cx="2596896" cy="512064"/>
          </a:xfrm>
          <a:prstGeom prst="rect">
            <a:avLst/>
          </a:prstGeom>
          <a:noFill/>
        </p:spPr>
        <p:txBody>
          <a:bodyPr wrap="square" anchor="ctr">
            <a:spAutoFit/>
          </a:bodyPr>
          <a:lstStyle/>
          <a:p>
            <a:pPr algn="ctr">
              <a:defRPr sz="1300" b="1" i="0">
                <a:solidFill>
                  <a:srgbClr val="FFFFFF"/>
                </a:solidFill>
                <a:latin typeface="Comic Neue"/>
              </a:defRPr>
            </a:pPr>
            <a:r>
              <a:t>las vacaciones de ensueño</a:t>
            </a:r>
          </a:p>
        </p:txBody>
      </p:sp>
      <p:sp>
        <p:nvSpPr>
          <p:cNvPr id="10" name="Rounded Rectangle 9"/>
          <p:cNvSpPr/>
          <p:nvPr/>
        </p:nvSpPr>
        <p:spPr>
          <a:xfrm>
            <a:off x="3291840" y="2432304"/>
            <a:ext cx="2743200" cy="877824"/>
          </a:xfrm>
          <a:prstGeom prst="roundRect">
            <a:avLst/>
          </a:prstGeom>
          <a:solidFill>
            <a:srgbClr val="2E7FC1"/>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364992" y="2615184"/>
            <a:ext cx="2596896" cy="512064"/>
          </a:xfrm>
          <a:prstGeom prst="rect">
            <a:avLst/>
          </a:prstGeom>
          <a:noFill/>
        </p:spPr>
        <p:txBody>
          <a:bodyPr wrap="square" anchor="ctr">
            <a:spAutoFit/>
          </a:bodyPr>
          <a:lstStyle/>
          <a:p>
            <a:pPr algn="ctr">
              <a:defRPr sz="1300" b="1" i="0">
                <a:solidFill>
                  <a:srgbClr val="FFFFFF"/>
                </a:solidFill>
                <a:latin typeface="Comic Neue"/>
              </a:defRPr>
            </a:pPr>
            <a:r>
              <a:t>el viaje ideal</a:t>
            </a:r>
          </a:p>
        </p:txBody>
      </p:sp>
      <p:sp>
        <p:nvSpPr>
          <p:cNvPr id="12" name="Rounded Rectangle 11"/>
          <p:cNvSpPr/>
          <p:nvPr/>
        </p:nvSpPr>
        <p:spPr>
          <a:xfrm>
            <a:off x="6126480" y="2432304"/>
            <a:ext cx="2743200" cy="877824"/>
          </a:xfrm>
          <a:prstGeom prst="roundRect">
            <a:avLst/>
          </a:prstGeom>
          <a:solidFill>
            <a:srgbClr val="2E7FC1"/>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99632" y="2615184"/>
            <a:ext cx="2596896" cy="512064"/>
          </a:xfrm>
          <a:prstGeom prst="rect">
            <a:avLst/>
          </a:prstGeom>
          <a:noFill/>
        </p:spPr>
        <p:txBody>
          <a:bodyPr wrap="square" anchor="ctr">
            <a:spAutoFit/>
          </a:bodyPr>
          <a:lstStyle/>
          <a:p>
            <a:pPr algn="ctr">
              <a:defRPr sz="1300" b="1" i="0">
                <a:solidFill>
                  <a:srgbClr val="FFFFFF"/>
                </a:solidFill>
                <a:latin typeface="Comic Neue"/>
              </a:defRPr>
            </a:pPr>
            <a:r>
              <a:t>sería increíble</a:t>
            </a:r>
          </a:p>
        </p:txBody>
      </p:sp>
      <p:sp>
        <p:nvSpPr>
          <p:cNvPr id="14" name="Rounded Rectangle 13"/>
          <p:cNvSpPr/>
          <p:nvPr/>
        </p:nvSpPr>
        <p:spPr>
          <a:xfrm>
            <a:off x="8961120" y="2432304"/>
            <a:ext cx="2743200" cy="877824"/>
          </a:xfrm>
          <a:prstGeom prst="roundRect">
            <a:avLst/>
          </a:prstGeom>
          <a:solidFill>
            <a:srgbClr val="2E7FC1"/>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034272" y="2615184"/>
            <a:ext cx="2596896" cy="512064"/>
          </a:xfrm>
          <a:prstGeom prst="rect">
            <a:avLst/>
          </a:prstGeom>
          <a:noFill/>
        </p:spPr>
        <p:txBody>
          <a:bodyPr wrap="square" anchor="ctr">
            <a:spAutoFit/>
          </a:bodyPr>
          <a:lstStyle/>
          <a:p>
            <a:pPr algn="ctr">
              <a:defRPr sz="1300" b="1" i="0">
                <a:solidFill>
                  <a:srgbClr val="FFFFFF"/>
                </a:solidFill>
                <a:latin typeface="Comic Neue"/>
              </a:defRPr>
            </a:pPr>
            <a:r>
              <a:t>sería perfecto</a:t>
            </a:r>
          </a:p>
        </p:txBody>
      </p:sp>
      <p:sp>
        <p:nvSpPr>
          <p:cNvPr id="16" name="Rounded Rectangle 15"/>
          <p:cNvSpPr/>
          <p:nvPr/>
        </p:nvSpPr>
        <p:spPr>
          <a:xfrm>
            <a:off x="457200" y="3419856"/>
            <a:ext cx="2743200" cy="877824"/>
          </a:xfrm>
          <a:prstGeom prst="roundRect">
            <a:avLst/>
          </a:prstGeom>
          <a:solidFill>
            <a:srgbClr val="00422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30352" y="3602736"/>
            <a:ext cx="2596896" cy="512064"/>
          </a:xfrm>
          <a:prstGeom prst="rect">
            <a:avLst/>
          </a:prstGeom>
          <a:noFill/>
        </p:spPr>
        <p:txBody>
          <a:bodyPr wrap="square" anchor="ctr">
            <a:spAutoFit/>
          </a:bodyPr>
          <a:lstStyle/>
          <a:p>
            <a:pPr algn="ctr">
              <a:defRPr sz="1300" b="1" i="0">
                <a:solidFill>
                  <a:srgbClr val="FFFFFF"/>
                </a:solidFill>
                <a:latin typeface="Comic Neue"/>
              </a:defRPr>
            </a:pPr>
            <a:r>
              <a:t>sería inolvidable</a:t>
            </a:r>
          </a:p>
        </p:txBody>
      </p:sp>
      <p:sp>
        <p:nvSpPr>
          <p:cNvPr id="18" name="Rounded Rectangle 17"/>
          <p:cNvSpPr/>
          <p:nvPr/>
        </p:nvSpPr>
        <p:spPr>
          <a:xfrm>
            <a:off x="3291840" y="3419856"/>
            <a:ext cx="2743200" cy="877824"/>
          </a:xfrm>
          <a:prstGeom prst="roundRect">
            <a:avLst/>
          </a:prstGeom>
          <a:solidFill>
            <a:srgbClr val="00422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3364992" y="3602736"/>
            <a:ext cx="2596896" cy="512064"/>
          </a:xfrm>
          <a:prstGeom prst="rect">
            <a:avLst/>
          </a:prstGeom>
          <a:noFill/>
        </p:spPr>
        <p:txBody>
          <a:bodyPr wrap="square" anchor="ctr">
            <a:spAutoFit/>
          </a:bodyPr>
          <a:lstStyle/>
          <a:p>
            <a:pPr algn="ctr">
              <a:defRPr sz="1300" b="1" i="0">
                <a:solidFill>
                  <a:srgbClr val="FFFFFF"/>
                </a:solidFill>
                <a:latin typeface="Comic Neue"/>
              </a:defRPr>
            </a:pPr>
            <a:r>
              <a:t>de lujo</a:t>
            </a:r>
          </a:p>
        </p:txBody>
      </p:sp>
      <p:sp>
        <p:nvSpPr>
          <p:cNvPr id="20" name="Rounded Rectangle 19"/>
          <p:cNvSpPr/>
          <p:nvPr/>
        </p:nvSpPr>
        <p:spPr>
          <a:xfrm>
            <a:off x="6126480" y="3419856"/>
            <a:ext cx="2743200" cy="877824"/>
          </a:xfrm>
          <a:prstGeom prst="roundRect">
            <a:avLst/>
          </a:prstGeom>
          <a:solidFill>
            <a:srgbClr val="00422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199632" y="3602736"/>
            <a:ext cx="2596896" cy="512064"/>
          </a:xfrm>
          <a:prstGeom prst="rect">
            <a:avLst/>
          </a:prstGeom>
          <a:noFill/>
        </p:spPr>
        <p:txBody>
          <a:bodyPr wrap="square" anchor="ctr">
            <a:spAutoFit/>
          </a:bodyPr>
          <a:lstStyle/>
          <a:p>
            <a:pPr algn="ctr">
              <a:defRPr sz="1300" b="1" i="0">
                <a:solidFill>
                  <a:srgbClr val="FFFFFF"/>
                </a:solidFill>
                <a:latin typeface="Comic Neue"/>
              </a:defRPr>
            </a:pPr>
            <a:r>
              <a:t>podría</a:t>
            </a:r>
          </a:p>
        </p:txBody>
      </p:sp>
      <p:sp>
        <p:nvSpPr>
          <p:cNvPr id="22" name="Rounded Rectangle 21"/>
          <p:cNvSpPr/>
          <p:nvPr/>
        </p:nvSpPr>
        <p:spPr>
          <a:xfrm>
            <a:off x="8961120" y="3419856"/>
            <a:ext cx="2743200" cy="877824"/>
          </a:xfrm>
          <a:prstGeom prst="roundRect">
            <a:avLst/>
          </a:prstGeom>
          <a:solidFill>
            <a:srgbClr val="00422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034272" y="3602736"/>
            <a:ext cx="2596896" cy="512064"/>
          </a:xfrm>
          <a:prstGeom prst="rect">
            <a:avLst/>
          </a:prstGeom>
          <a:noFill/>
        </p:spPr>
        <p:txBody>
          <a:bodyPr wrap="square" anchor="ctr">
            <a:spAutoFit/>
          </a:bodyPr>
          <a:lstStyle/>
          <a:p>
            <a:pPr algn="ctr">
              <a:defRPr sz="1300" b="1" i="0">
                <a:solidFill>
                  <a:srgbClr val="FFFFFF"/>
                </a:solidFill>
                <a:latin typeface="Comic Neue"/>
              </a:defRPr>
            </a:pPr>
            <a:r>
              <a:t>relajarse</a:t>
            </a:r>
          </a:p>
        </p:txBody>
      </p:sp>
      <p:sp>
        <p:nvSpPr>
          <p:cNvPr id="24" name="Rounded Rectangle 23"/>
          <p:cNvSpPr/>
          <p:nvPr/>
        </p:nvSpPr>
        <p:spPr>
          <a:xfrm>
            <a:off x="457200" y="4407408"/>
            <a:ext cx="2743200" cy="877824"/>
          </a:xfrm>
          <a:prstGeom prst="roundRect">
            <a:avLst/>
          </a:prstGeom>
          <a:solidFill>
            <a:srgbClr val="43AA38"/>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530352" y="4590288"/>
            <a:ext cx="2596896" cy="512064"/>
          </a:xfrm>
          <a:prstGeom prst="rect">
            <a:avLst/>
          </a:prstGeom>
          <a:noFill/>
        </p:spPr>
        <p:txBody>
          <a:bodyPr wrap="square" anchor="ctr">
            <a:spAutoFit/>
          </a:bodyPr>
          <a:lstStyle/>
          <a:p>
            <a:pPr algn="ctr">
              <a:defRPr sz="1300" b="1" i="0">
                <a:solidFill>
                  <a:srgbClr val="FFFFFF"/>
                </a:solidFill>
                <a:latin typeface="Comic Neue"/>
              </a:defRPr>
            </a:pPr>
            <a:r>
              <a:t>la aventura</a:t>
            </a:r>
          </a:p>
        </p:txBody>
      </p:sp>
      <p:sp>
        <p:nvSpPr>
          <p:cNvPr id="26" name="Rounded Rectangle 25"/>
          <p:cNvSpPr/>
          <p:nvPr/>
        </p:nvSpPr>
        <p:spPr>
          <a:xfrm>
            <a:off x="3291840" y="4407408"/>
            <a:ext cx="2743200" cy="877824"/>
          </a:xfrm>
          <a:prstGeom prst="roundRect">
            <a:avLst/>
          </a:prstGeom>
          <a:solidFill>
            <a:srgbClr val="43AA38"/>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3364992" y="4590288"/>
            <a:ext cx="2596896" cy="512064"/>
          </a:xfrm>
          <a:prstGeom prst="rect">
            <a:avLst/>
          </a:prstGeom>
          <a:noFill/>
        </p:spPr>
        <p:txBody>
          <a:bodyPr wrap="square" anchor="ctr">
            <a:spAutoFit/>
          </a:bodyPr>
          <a:lstStyle/>
          <a:p>
            <a:pPr algn="ctr">
              <a:defRPr sz="1300" b="1" i="0">
                <a:solidFill>
                  <a:srgbClr val="FFFFFF"/>
                </a:solidFill>
                <a:latin typeface="Comic Neue"/>
              </a:defRPr>
            </a:pPr>
            <a:r>
              <a:t>el crucero</a:t>
            </a:r>
          </a:p>
        </p:txBody>
      </p:sp>
      <p:sp>
        <p:nvSpPr>
          <p:cNvPr id="28" name="Rounded Rectangle 27"/>
          <p:cNvSpPr/>
          <p:nvPr/>
        </p:nvSpPr>
        <p:spPr>
          <a:xfrm>
            <a:off x="6126480" y="4407408"/>
            <a:ext cx="2743200" cy="877824"/>
          </a:xfrm>
          <a:prstGeom prst="roundRect">
            <a:avLst/>
          </a:prstGeom>
          <a:solidFill>
            <a:srgbClr val="43AA38"/>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199632" y="4590288"/>
            <a:ext cx="2596896" cy="512064"/>
          </a:xfrm>
          <a:prstGeom prst="rect">
            <a:avLst/>
          </a:prstGeom>
          <a:noFill/>
        </p:spPr>
        <p:txBody>
          <a:bodyPr wrap="square" anchor="ctr">
            <a:spAutoFit/>
          </a:bodyPr>
          <a:lstStyle/>
          <a:p>
            <a:pPr algn="ctr">
              <a:defRPr sz="1300" b="1" i="0">
                <a:solidFill>
                  <a:srgbClr val="FFFFFF"/>
                </a:solidFill>
                <a:latin typeface="Comic Neue"/>
              </a:defRPr>
            </a:pPr>
            <a:r>
              <a:t>la isla</a:t>
            </a:r>
          </a:p>
        </p:txBody>
      </p:sp>
      <p:sp>
        <p:nvSpPr>
          <p:cNvPr id="30" name="Rounded Rectangle 29"/>
          <p:cNvSpPr/>
          <p:nvPr/>
        </p:nvSpPr>
        <p:spPr>
          <a:xfrm>
            <a:off x="8961120" y="4407408"/>
            <a:ext cx="2743200" cy="877824"/>
          </a:xfrm>
          <a:prstGeom prst="roundRect">
            <a:avLst/>
          </a:prstGeom>
          <a:solidFill>
            <a:srgbClr val="43AA38"/>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9034272" y="4590288"/>
            <a:ext cx="2596896" cy="512064"/>
          </a:xfrm>
          <a:prstGeom prst="rect">
            <a:avLst/>
          </a:prstGeom>
          <a:noFill/>
        </p:spPr>
        <p:txBody>
          <a:bodyPr wrap="square" anchor="ctr">
            <a:spAutoFit/>
          </a:bodyPr>
          <a:lstStyle/>
          <a:p>
            <a:pPr algn="ctr">
              <a:defRPr sz="1300" b="1" i="0">
                <a:solidFill>
                  <a:srgbClr val="FFFFFF"/>
                </a:solidFill>
                <a:latin typeface="Comic Neue"/>
              </a:defRPr>
            </a:pPr>
            <a:r>
              <a:t>el resort</a:t>
            </a:r>
          </a:p>
        </p:txBody>
      </p:sp>
      <p:sp>
        <p:nvSpPr>
          <p:cNvPr id="32" name="Rounded Rectangle 31"/>
          <p:cNvSpPr/>
          <p:nvPr/>
        </p:nvSpPr>
        <p:spPr>
          <a:xfrm>
            <a:off x="457200" y="5394960"/>
            <a:ext cx="2743200" cy="877824"/>
          </a:xfrm>
          <a:prstGeom prst="roundRect">
            <a:avLst/>
          </a:prstGeom>
          <a:solidFill>
            <a:srgbClr val="F29F0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530352" y="5577840"/>
            <a:ext cx="2596896" cy="512064"/>
          </a:xfrm>
          <a:prstGeom prst="rect">
            <a:avLst/>
          </a:prstGeom>
          <a:noFill/>
        </p:spPr>
        <p:txBody>
          <a:bodyPr wrap="square" anchor="ctr">
            <a:spAutoFit/>
          </a:bodyPr>
          <a:lstStyle/>
          <a:p>
            <a:pPr algn="ctr">
              <a:defRPr sz="1300" b="1" i="0">
                <a:solidFill>
                  <a:srgbClr val="FFFFFF"/>
                </a:solidFill>
                <a:latin typeface="Comic Neue"/>
              </a:defRPr>
            </a:pPr>
            <a:r>
              <a:t>descansar</a:t>
            </a:r>
          </a:p>
        </p:txBody>
      </p:sp>
      <p:sp>
        <p:nvSpPr>
          <p:cNvPr id="34" name="Rounded Rectangle 33"/>
          <p:cNvSpPr/>
          <p:nvPr/>
        </p:nvSpPr>
        <p:spPr>
          <a:xfrm>
            <a:off x="3291840" y="5394960"/>
            <a:ext cx="2743200" cy="877824"/>
          </a:xfrm>
          <a:prstGeom prst="roundRect">
            <a:avLst/>
          </a:prstGeom>
          <a:solidFill>
            <a:srgbClr val="F29F0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3364992" y="5577840"/>
            <a:ext cx="2596896" cy="512064"/>
          </a:xfrm>
          <a:prstGeom prst="rect">
            <a:avLst/>
          </a:prstGeom>
          <a:noFill/>
        </p:spPr>
        <p:txBody>
          <a:bodyPr wrap="square" anchor="ctr">
            <a:spAutoFit/>
          </a:bodyPr>
          <a:lstStyle/>
          <a:p>
            <a:pPr algn="ctr">
              <a:defRPr sz="1300" b="1" i="0">
                <a:solidFill>
                  <a:srgbClr val="FFFFFF"/>
                </a:solidFill>
                <a:latin typeface="Comic Neue"/>
              </a:defRPr>
            </a:pPr>
            <a:r>
              <a:t>disfrutar</a:t>
            </a:r>
          </a:p>
        </p:txBody>
      </p:sp>
      <p:sp>
        <p:nvSpPr>
          <p:cNvPr id="36" name="Rounded Rectangle 35"/>
          <p:cNvSpPr/>
          <p:nvPr/>
        </p:nvSpPr>
        <p:spPr>
          <a:xfrm>
            <a:off x="6126480" y="5394960"/>
            <a:ext cx="2743200" cy="877824"/>
          </a:xfrm>
          <a:prstGeom prst="roundRect">
            <a:avLst/>
          </a:prstGeom>
          <a:solidFill>
            <a:srgbClr val="F29F0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6199632" y="5577840"/>
            <a:ext cx="2596896" cy="512064"/>
          </a:xfrm>
          <a:prstGeom prst="rect">
            <a:avLst/>
          </a:prstGeom>
          <a:noFill/>
        </p:spPr>
        <p:txBody>
          <a:bodyPr wrap="square" anchor="ctr">
            <a:spAutoFit/>
          </a:bodyPr>
          <a:lstStyle/>
          <a:p>
            <a:pPr algn="ctr">
              <a:defRPr sz="1300" b="1" i="0">
                <a:solidFill>
                  <a:srgbClr val="FFFFFF"/>
                </a:solidFill>
                <a:latin typeface="Comic Neue"/>
              </a:defRPr>
            </a:pPr>
            <a:r>
              <a:t>un sueño</a:t>
            </a:r>
          </a:p>
        </p:txBody>
      </p:sp>
      <p:sp>
        <p:nvSpPr>
          <p:cNvPr id="38" name="Rounded Rectangle 37"/>
          <p:cNvSpPr/>
          <p:nvPr/>
        </p:nvSpPr>
        <p:spPr>
          <a:xfrm>
            <a:off x="8961120" y="5394960"/>
            <a:ext cx="2743200" cy="877824"/>
          </a:xfrm>
          <a:prstGeom prst="roundRect">
            <a:avLst/>
          </a:prstGeom>
          <a:solidFill>
            <a:srgbClr val="F29F05"/>
          </a:solid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9034272" y="5577840"/>
            <a:ext cx="2596896" cy="512064"/>
          </a:xfrm>
          <a:prstGeom prst="rect">
            <a:avLst/>
          </a:prstGeom>
          <a:noFill/>
        </p:spPr>
        <p:txBody>
          <a:bodyPr wrap="square" anchor="ctr">
            <a:spAutoFit/>
          </a:bodyPr>
          <a:lstStyle/>
          <a:p>
            <a:pPr algn="ctr">
              <a:defRPr sz="1300" b="1" i="0">
                <a:solidFill>
                  <a:srgbClr val="FFFFFF"/>
                </a:solidFill>
                <a:latin typeface="Comic Neue"/>
              </a:defRPr>
            </a:pPr>
            <a:r>
              <a:t>el paraíso</a:t>
            </a:r>
          </a:p>
        </p:txBody>
      </p:sp>
      <p:sp>
        <p:nvSpPr>
          <p:cNvPr id="40" name="Rounded Rectangle 39"/>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Keep your score. Fast round: 10 clues in 60 seconds!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GAME  ·  ¿SERÍA o PODRÍA?</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sería + adjective, or podría + infinitive?</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Does the gap need SERÍA (+ adjective) or PODRÍA (+ infinitive)? Click to reveal!</a:t>
            </a:r>
          </a:p>
        </p:txBody>
      </p:sp>
      <p:sp>
        <p:nvSpPr>
          <p:cNvPr id="8" name="Rounded Rectangle 7"/>
          <p:cNvSpPr/>
          <p:nvPr/>
        </p:nvSpPr>
        <p:spPr>
          <a:xfrm>
            <a:off x="365760" y="2432304"/>
            <a:ext cx="5669280" cy="1133856"/>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475488" y="2560320"/>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10" name="TextBox 9"/>
          <p:cNvSpPr txBox="1"/>
          <p:nvPr/>
        </p:nvSpPr>
        <p:spPr>
          <a:xfrm>
            <a:off x="1005840" y="2578608"/>
            <a:ext cx="4937760" cy="457200"/>
          </a:xfrm>
          <a:prstGeom prst="rect">
            <a:avLst/>
          </a:prstGeom>
          <a:noFill/>
        </p:spPr>
        <p:txBody>
          <a:bodyPr wrap="square">
            <a:spAutoFit/>
          </a:bodyPr>
          <a:lstStyle/>
          <a:p>
            <a:pPr algn="l">
              <a:defRPr sz="1800" b="1" i="0">
                <a:solidFill>
                  <a:srgbClr val="1A1A1A"/>
                </a:solidFill>
                <a:latin typeface="Comic Neue"/>
              </a:defRPr>
            </a:pPr>
            <a:r>
              <a:t>___ increíble</a:t>
            </a:r>
          </a:p>
        </p:txBody>
      </p:sp>
      <p:sp>
        <p:nvSpPr>
          <p:cNvPr id="11" name="Rounded Rectangle 10"/>
          <p:cNvSpPr/>
          <p:nvPr/>
        </p:nvSpPr>
        <p:spPr>
          <a:xfrm>
            <a:off x="1005840" y="3054096"/>
            <a:ext cx="493776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SERÍA 🟢 — sería + adjective (it would be)</a:t>
            </a:r>
          </a:p>
        </p:txBody>
      </p:sp>
      <p:sp>
        <p:nvSpPr>
          <p:cNvPr id="12" name="Rounded Rectangle 11"/>
          <p:cNvSpPr/>
          <p:nvPr/>
        </p:nvSpPr>
        <p:spPr>
          <a:xfrm>
            <a:off x="1005840" y="3054096"/>
            <a:ext cx="4937760" cy="420624"/>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13" name="Rounded Rectangle 12"/>
          <p:cNvSpPr/>
          <p:nvPr/>
        </p:nvSpPr>
        <p:spPr>
          <a:xfrm>
            <a:off x="6153912" y="2432304"/>
            <a:ext cx="5669280" cy="1133856"/>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6263640" y="2560320"/>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5" name="TextBox 14"/>
          <p:cNvSpPr txBox="1"/>
          <p:nvPr/>
        </p:nvSpPr>
        <p:spPr>
          <a:xfrm>
            <a:off x="6793992" y="2578608"/>
            <a:ext cx="4937760" cy="457200"/>
          </a:xfrm>
          <a:prstGeom prst="rect">
            <a:avLst/>
          </a:prstGeom>
          <a:noFill/>
        </p:spPr>
        <p:txBody>
          <a:bodyPr wrap="square">
            <a:spAutoFit/>
          </a:bodyPr>
          <a:lstStyle/>
          <a:p>
            <a:pPr algn="l">
              <a:defRPr sz="1800" b="1" i="0">
                <a:solidFill>
                  <a:srgbClr val="1A1A1A"/>
                </a:solidFill>
                <a:latin typeface="Comic Neue"/>
              </a:defRPr>
            </a:pPr>
            <a:r>
              <a:t>___ relajarme en la playa</a:t>
            </a:r>
          </a:p>
        </p:txBody>
      </p:sp>
      <p:sp>
        <p:nvSpPr>
          <p:cNvPr id="16" name="Rounded Rectangle 15"/>
          <p:cNvSpPr/>
          <p:nvPr/>
        </p:nvSpPr>
        <p:spPr>
          <a:xfrm>
            <a:off x="6793992" y="3054096"/>
            <a:ext cx="493776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PODRÍA 🔵 — podría + infinitive (I could)</a:t>
            </a:r>
          </a:p>
        </p:txBody>
      </p:sp>
      <p:sp>
        <p:nvSpPr>
          <p:cNvPr id="17" name="Rounded Rectangle 16"/>
          <p:cNvSpPr/>
          <p:nvPr/>
        </p:nvSpPr>
        <p:spPr>
          <a:xfrm>
            <a:off x="6793992" y="3054096"/>
            <a:ext cx="4937760" cy="420624"/>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18" name="Rounded Rectangle 17"/>
          <p:cNvSpPr/>
          <p:nvPr/>
        </p:nvSpPr>
        <p:spPr>
          <a:xfrm>
            <a:off x="365760" y="3675887"/>
            <a:ext cx="5669280" cy="1133856"/>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75488" y="3803903"/>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20" name="TextBox 19"/>
          <p:cNvSpPr txBox="1"/>
          <p:nvPr/>
        </p:nvSpPr>
        <p:spPr>
          <a:xfrm>
            <a:off x="1005840" y="3822191"/>
            <a:ext cx="4937760" cy="457200"/>
          </a:xfrm>
          <a:prstGeom prst="rect">
            <a:avLst/>
          </a:prstGeom>
          <a:noFill/>
        </p:spPr>
        <p:txBody>
          <a:bodyPr wrap="square">
            <a:spAutoFit/>
          </a:bodyPr>
          <a:lstStyle/>
          <a:p>
            <a:pPr algn="l">
              <a:defRPr sz="1800" b="1" i="0">
                <a:solidFill>
                  <a:srgbClr val="1A1A1A"/>
                </a:solidFill>
                <a:latin typeface="Comic Neue"/>
              </a:defRPr>
            </a:pPr>
            <a:r>
              <a:t>___ perfecto</a:t>
            </a:r>
          </a:p>
        </p:txBody>
      </p:sp>
      <p:sp>
        <p:nvSpPr>
          <p:cNvPr id="21" name="Rounded Rectangle 20"/>
          <p:cNvSpPr/>
          <p:nvPr/>
        </p:nvSpPr>
        <p:spPr>
          <a:xfrm>
            <a:off x="1005840" y="4297679"/>
            <a:ext cx="493776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SERÍA 🟢 — sería + adjective (it would be)</a:t>
            </a:r>
          </a:p>
        </p:txBody>
      </p:sp>
      <p:sp>
        <p:nvSpPr>
          <p:cNvPr id="22" name="Rounded Rectangle 21"/>
          <p:cNvSpPr/>
          <p:nvPr/>
        </p:nvSpPr>
        <p:spPr>
          <a:xfrm>
            <a:off x="1005840" y="4297679"/>
            <a:ext cx="4937760" cy="420624"/>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23" name="Rounded Rectangle 22"/>
          <p:cNvSpPr/>
          <p:nvPr/>
        </p:nvSpPr>
        <p:spPr>
          <a:xfrm>
            <a:off x="6153912" y="3675887"/>
            <a:ext cx="5669280" cy="1133856"/>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Oval 23"/>
          <p:cNvSpPr/>
          <p:nvPr/>
        </p:nvSpPr>
        <p:spPr>
          <a:xfrm>
            <a:off x="6263640" y="3803903"/>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4</a:t>
            </a:r>
          </a:p>
        </p:txBody>
      </p:sp>
      <p:sp>
        <p:nvSpPr>
          <p:cNvPr id="25" name="TextBox 24"/>
          <p:cNvSpPr txBox="1"/>
          <p:nvPr/>
        </p:nvSpPr>
        <p:spPr>
          <a:xfrm>
            <a:off x="6793992" y="3822191"/>
            <a:ext cx="4937760" cy="457200"/>
          </a:xfrm>
          <a:prstGeom prst="rect">
            <a:avLst/>
          </a:prstGeom>
          <a:noFill/>
        </p:spPr>
        <p:txBody>
          <a:bodyPr wrap="square">
            <a:spAutoFit/>
          </a:bodyPr>
          <a:lstStyle/>
          <a:p>
            <a:pPr algn="l">
              <a:defRPr sz="1800" b="1" i="0">
                <a:solidFill>
                  <a:srgbClr val="1A1A1A"/>
                </a:solidFill>
                <a:latin typeface="Comic Neue"/>
              </a:defRPr>
            </a:pPr>
            <a:r>
              <a:t>___ nadar en el mar</a:t>
            </a:r>
          </a:p>
        </p:txBody>
      </p:sp>
      <p:sp>
        <p:nvSpPr>
          <p:cNvPr id="26" name="Rounded Rectangle 25"/>
          <p:cNvSpPr/>
          <p:nvPr/>
        </p:nvSpPr>
        <p:spPr>
          <a:xfrm>
            <a:off x="6793992" y="4297679"/>
            <a:ext cx="493776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PODRÍA 🔵 — podría + infinitive (I could)</a:t>
            </a:r>
          </a:p>
        </p:txBody>
      </p:sp>
      <p:sp>
        <p:nvSpPr>
          <p:cNvPr id="27" name="Rounded Rectangle 26"/>
          <p:cNvSpPr/>
          <p:nvPr/>
        </p:nvSpPr>
        <p:spPr>
          <a:xfrm>
            <a:off x="6793992" y="4297679"/>
            <a:ext cx="4937760" cy="420624"/>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28" name="Rounded Rectangle 27"/>
          <p:cNvSpPr/>
          <p:nvPr/>
        </p:nvSpPr>
        <p:spPr>
          <a:xfrm>
            <a:off x="365760" y="4919472"/>
            <a:ext cx="5669280" cy="1133856"/>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475488" y="5047488"/>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5</a:t>
            </a:r>
          </a:p>
        </p:txBody>
      </p:sp>
      <p:sp>
        <p:nvSpPr>
          <p:cNvPr id="30" name="TextBox 29"/>
          <p:cNvSpPr txBox="1"/>
          <p:nvPr/>
        </p:nvSpPr>
        <p:spPr>
          <a:xfrm>
            <a:off x="1005840" y="5065776"/>
            <a:ext cx="4937760" cy="457200"/>
          </a:xfrm>
          <a:prstGeom prst="rect">
            <a:avLst/>
          </a:prstGeom>
          <a:noFill/>
        </p:spPr>
        <p:txBody>
          <a:bodyPr wrap="square">
            <a:spAutoFit/>
          </a:bodyPr>
          <a:lstStyle/>
          <a:p>
            <a:pPr algn="l">
              <a:defRPr sz="1800" b="1" i="0">
                <a:solidFill>
                  <a:srgbClr val="1A1A1A"/>
                </a:solidFill>
                <a:latin typeface="Comic Neue"/>
              </a:defRPr>
            </a:pPr>
            <a:r>
              <a:t>___ inolvidable</a:t>
            </a:r>
          </a:p>
        </p:txBody>
      </p:sp>
      <p:sp>
        <p:nvSpPr>
          <p:cNvPr id="31" name="Rounded Rectangle 30"/>
          <p:cNvSpPr/>
          <p:nvPr/>
        </p:nvSpPr>
        <p:spPr>
          <a:xfrm>
            <a:off x="1005840" y="5541264"/>
            <a:ext cx="493776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SERÍA 🟢 — sería + adjective (it would be)</a:t>
            </a:r>
          </a:p>
        </p:txBody>
      </p:sp>
      <p:sp>
        <p:nvSpPr>
          <p:cNvPr id="32" name="Rounded Rectangle 31"/>
          <p:cNvSpPr/>
          <p:nvPr/>
        </p:nvSpPr>
        <p:spPr>
          <a:xfrm>
            <a:off x="1005840" y="5541264"/>
            <a:ext cx="4937760" cy="420624"/>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33" name="Rounded Rectangle 32"/>
          <p:cNvSpPr/>
          <p:nvPr/>
        </p:nvSpPr>
        <p:spPr>
          <a:xfrm>
            <a:off x="6153912" y="4919472"/>
            <a:ext cx="5669280" cy="1133856"/>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Oval 33"/>
          <p:cNvSpPr/>
          <p:nvPr/>
        </p:nvSpPr>
        <p:spPr>
          <a:xfrm>
            <a:off x="6263640" y="5047488"/>
            <a:ext cx="438912" cy="438912"/>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6</a:t>
            </a:r>
          </a:p>
        </p:txBody>
      </p:sp>
      <p:sp>
        <p:nvSpPr>
          <p:cNvPr id="35" name="TextBox 34"/>
          <p:cNvSpPr txBox="1"/>
          <p:nvPr/>
        </p:nvSpPr>
        <p:spPr>
          <a:xfrm>
            <a:off x="6793992" y="5065776"/>
            <a:ext cx="4937760" cy="457200"/>
          </a:xfrm>
          <a:prstGeom prst="rect">
            <a:avLst/>
          </a:prstGeom>
          <a:noFill/>
        </p:spPr>
        <p:txBody>
          <a:bodyPr wrap="square">
            <a:spAutoFit/>
          </a:bodyPr>
          <a:lstStyle/>
          <a:p>
            <a:pPr algn="l">
              <a:defRPr sz="1800" b="1" i="0">
                <a:solidFill>
                  <a:srgbClr val="1A1A1A"/>
                </a:solidFill>
                <a:latin typeface="Comic Neue"/>
              </a:defRPr>
            </a:pPr>
            <a:r>
              <a:t>___ descansar y disfrutar</a:t>
            </a:r>
          </a:p>
        </p:txBody>
      </p:sp>
      <p:sp>
        <p:nvSpPr>
          <p:cNvPr id="36" name="Rounded Rectangle 35"/>
          <p:cNvSpPr/>
          <p:nvPr/>
        </p:nvSpPr>
        <p:spPr>
          <a:xfrm>
            <a:off x="6793992" y="5541264"/>
            <a:ext cx="493776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PODRÍA 🔵 — podría + infinitive (I could)</a:t>
            </a:r>
          </a:p>
        </p:txBody>
      </p:sp>
      <p:sp>
        <p:nvSpPr>
          <p:cNvPr id="37" name="Rounded Rectangle 36"/>
          <p:cNvSpPr/>
          <p:nvPr/>
        </p:nvSpPr>
        <p:spPr>
          <a:xfrm>
            <a:off x="6793992" y="5541264"/>
            <a:ext cx="4937760" cy="420624"/>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38" name="Rounded Rectangle 37"/>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Write sería or podría for each. Then finish each sentence!</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2"/>
                                        </p:tgtEl>
                                      </p:cBhvr>
                                    </p:animEffect>
                                    <p:set>
                                      <p:cBhvr>
                                        <p:cTn id="8" dur="1" fill="hold">
                                          <p:stCondLst>
                                            <p:cond delay="399"/>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7"/>
                                        </p:tgtEl>
                                      </p:cBhvr>
                                    </p:animEffect>
                                    <p:set>
                                      <p:cBhvr>
                                        <p:cTn id="13" dur="1" fill="hold">
                                          <p:stCondLst>
                                            <p:cond delay="399"/>
                                          </p:stCondLst>
                                        </p:cTn>
                                        <p:tgtEl>
                                          <p:spTgt spid="1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2"/>
                                        </p:tgtEl>
                                      </p:cBhvr>
                                    </p:animEffect>
                                    <p:set>
                                      <p:cBhvr>
                                        <p:cTn id="18" dur="1" fill="hold">
                                          <p:stCondLst>
                                            <p:cond delay="399"/>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27"/>
                                        </p:tgtEl>
                                      </p:cBhvr>
                                    </p:animEffect>
                                    <p:set>
                                      <p:cBhvr>
                                        <p:cTn id="23" dur="1" fill="hold">
                                          <p:stCondLst>
                                            <p:cond delay="399"/>
                                          </p:stCondLst>
                                        </p:cTn>
                                        <p:tgtEl>
                                          <p:spTgt spid="2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4" nodeType="clickEffect">
                                  <p:stCondLst>
                                    <p:cond delay="0"/>
                                  </p:stCondLst>
                                  <p:childTnLst>
                                    <p:animEffect transition="out" filter="fade">
                                      <p:cBhvr>
                                        <p:cTn id="27" dur="400"/>
                                        <p:tgtEl>
                                          <p:spTgt spid="32"/>
                                        </p:tgtEl>
                                      </p:cBhvr>
                                    </p:animEffect>
                                    <p:set>
                                      <p:cBhvr>
                                        <p:cTn id="28" dur="1" fill="hold">
                                          <p:stCondLst>
                                            <p:cond delay="399"/>
                                          </p:stCondLst>
                                        </p:cTn>
                                        <p:tgtEl>
                                          <p:spTgt spid="3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5" nodeType="clickEffect">
                                  <p:stCondLst>
                                    <p:cond delay="0"/>
                                  </p:stCondLst>
                                  <p:childTnLst>
                                    <p:animEffect transition="out" filter="fade">
                                      <p:cBhvr>
                                        <p:cTn id="32" dur="400"/>
                                        <p:tgtEl>
                                          <p:spTgt spid="37"/>
                                        </p:tgtEl>
                                      </p:cBhvr>
                                    </p:animEffect>
                                    <p:set>
                                      <p:cBhvr>
                                        <p:cTn id="33" dur="1" fill="hold">
                                          <p:stCondLst>
                                            <p:cond delay="3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1"/>
      <p:bldP spid="22" grpId="2"/>
      <p:bldP spid="27" grpId="3"/>
      <p:bldP spid="32" grpId="4"/>
      <p:bldP spid="37" grpId="5"/>
    </p:bldLst>
  </p:timing>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LISTENING (SARA, MATEO &amp; OLIVIA)  ·  GAP-FILL</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Listen and fill the gaps</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Listen to Sara, Mateo and Olivia describe their dream holidays. Write the missing word.</a:t>
            </a:r>
          </a:p>
        </p:txBody>
      </p:sp>
      <p:pic>
        <p:nvPicPr>
          <p:cNvPr id="8" name="L5_story.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4"/>
          <a:stretch>
            <a:fillRect/>
          </a:stretch>
        </p:blipFill>
        <p:spPr>
          <a:xfrm>
            <a:off x="365760" y="2468880"/>
            <a:ext cx="3840480" cy="1371600"/>
          </a:xfrm>
          <a:prstGeom prst="rect">
            <a:avLst/>
          </a:prstGeom>
        </p:spPr>
      </p:pic>
      <p:sp>
        <p:nvSpPr>
          <p:cNvPr id="9" name="Rounded Rectangle 8"/>
          <p:cNvSpPr/>
          <p:nvPr/>
        </p:nvSpPr>
        <p:spPr>
          <a:xfrm>
            <a:off x="365760" y="4041648"/>
            <a:ext cx="3840480" cy="475488"/>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WORD BANK</a:t>
            </a:r>
          </a:p>
        </p:txBody>
      </p:sp>
      <p:sp>
        <p:nvSpPr>
          <p:cNvPr id="10" name="Rounded Rectangle 9"/>
          <p:cNvSpPr/>
          <p:nvPr/>
        </p:nvSpPr>
        <p:spPr>
          <a:xfrm>
            <a:off x="365760" y="4572000"/>
            <a:ext cx="3840480" cy="146304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12064" y="4663440"/>
            <a:ext cx="3566160" cy="1325880"/>
          </a:xfrm>
          <a:prstGeom prst="rect">
            <a:avLst/>
          </a:prstGeom>
          <a:noFill/>
        </p:spPr>
        <p:txBody>
          <a:bodyPr wrap="square">
            <a:spAutoFit/>
          </a:bodyPr>
          <a:lstStyle/>
          <a:p>
            <a:pPr algn="l">
              <a:defRPr sz="1700" b="1" i="0">
                <a:solidFill>
                  <a:srgbClr val="1A1A1A"/>
                </a:solidFill>
                <a:latin typeface="Comic Neue"/>
              </a:defRPr>
            </a:pPr>
            <a:r>
              <a:t>isla · lujo · Perú · montañas · crucero · paraíso</a:t>
            </a:r>
          </a:p>
        </p:txBody>
      </p:sp>
      <p:sp>
        <p:nvSpPr>
          <p:cNvPr id="12" name="Oval 11"/>
          <p:cNvSpPr/>
          <p:nvPr/>
        </p:nvSpPr>
        <p:spPr>
          <a:xfrm>
            <a:off x="4526280" y="2523744"/>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13" name="Rounded Rectangle 12"/>
          <p:cNvSpPr/>
          <p:nvPr/>
        </p:nvSpPr>
        <p:spPr>
          <a:xfrm>
            <a:off x="5056632" y="243230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166360" y="2478024"/>
            <a:ext cx="4169663" cy="420624"/>
          </a:xfrm>
          <a:prstGeom prst="rect">
            <a:avLst/>
          </a:prstGeom>
          <a:noFill/>
        </p:spPr>
        <p:txBody>
          <a:bodyPr wrap="square" anchor="ctr">
            <a:spAutoFit/>
          </a:bodyPr>
          <a:lstStyle/>
          <a:p>
            <a:pPr algn="l">
              <a:defRPr sz="1300" b="0" i="0">
                <a:solidFill>
                  <a:srgbClr val="1A1A1A"/>
                </a:solidFill>
                <a:latin typeface="Comic Neue"/>
              </a:defRPr>
            </a:pPr>
            <a:r>
              <a:t>Las vacaciones de ensueño de Sara serían en una ___. (Sara)</a:t>
            </a:r>
          </a:p>
        </p:txBody>
      </p:sp>
      <p:sp>
        <p:nvSpPr>
          <p:cNvPr id="15" name="Rounded Rectangle 14"/>
          <p:cNvSpPr/>
          <p:nvPr/>
        </p:nvSpPr>
        <p:spPr>
          <a:xfrm>
            <a:off x="9555480" y="2432304"/>
            <a:ext cx="1874519"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isla</a:t>
            </a:r>
          </a:p>
        </p:txBody>
      </p:sp>
      <p:sp>
        <p:nvSpPr>
          <p:cNvPr id="16" name="Rounded Rectangle 15"/>
          <p:cNvSpPr/>
          <p:nvPr/>
        </p:nvSpPr>
        <p:spPr>
          <a:xfrm>
            <a:off x="9555480" y="2432304"/>
            <a:ext cx="1874519"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a:t>
            </a:r>
          </a:p>
        </p:txBody>
      </p:sp>
      <p:sp>
        <p:nvSpPr>
          <p:cNvPr id="17" name="Oval 16"/>
          <p:cNvSpPr/>
          <p:nvPr/>
        </p:nvSpPr>
        <p:spPr>
          <a:xfrm>
            <a:off x="4526280" y="3182112"/>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8" name="Rounded Rectangle 17"/>
          <p:cNvSpPr/>
          <p:nvPr/>
        </p:nvSpPr>
        <p:spPr>
          <a:xfrm>
            <a:off x="5056632" y="3090672"/>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166360" y="3136391"/>
            <a:ext cx="4169663" cy="420624"/>
          </a:xfrm>
          <a:prstGeom prst="rect">
            <a:avLst/>
          </a:prstGeom>
          <a:noFill/>
        </p:spPr>
        <p:txBody>
          <a:bodyPr wrap="square" anchor="ctr">
            <a:spAutoFit/>
          </a:bodyPr>
          <a:lstStyle/>
          <a:p>
            <a:pPr algn="l">
              <a:defRPr sz="1300" b="0" i="0">
                <a:solidFill>
                  <a:srgbClr val="1A1A1A"/>
                </a:solidFill>
                <a:latin typeface="Comic Neue"/>
              </a:defRPr>
            </a:pPr>
            <a:r>
              <a:t>Sara se alojaría en un resort de ___ junto al mar. (Sara)</a:t>
            </a:r>
          </a:p>
        </p:txBody>
      </p:sp>
      <p:sp>
        <p:nvSpPr>
          <p:cNvPr id="20" name="Rounded Rectangle 19"/>
          <p:cNvSpPr/>
          <p:nvPr/>
        </p:nvSpPr>
        <p:spPr>
          <a:xfrm>
            <a:off x="9555480" y="3090672"/>
            <a:ext cx="1874519"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lujo</a:t>
            </a:r>
          </a:p>
        </p:txBody>
      </p:sp>
      <p:sp>
        <p:nvSpPr>
          <p:cNvPr id="21" name="Rounded Rectangle 20"/>
          <p:cNvSpPr/>
          <p:nvPr/>
        </p:nvSpPr>
        <p:spPr>
          <a:xfrm>
            <a:off x="9555480" y="3090672"/>
            <a:ext cx="1874519"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a:t>
            </a:r>
          </a:p>
        </p:txBody>
      </p:sp>
      <p:sp>
        <p:nvSpPr>
          <p:cNvPr id="22" name="Oval 21"/>
          <p:cNvSpPr/>
          <p:nvPr/>
        </p:nvSpPr>
        <p:spPr>
          <a:xfrm>
            <a:off x="4526280" y="3840479"/>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23" name="Rounded Rectangle 22"/>
          <p:cNvSpPr/>
          <p:nvPr/>
        </p:nvSpPr>
        <p:spPr>
          <a:xfrm>
            <a:off x="5056632" y="3749039"/>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166360" y="3794759"/>
            <a:ext cx="4169663" cy="420624"/>
          </a:xfrm>
          <a:prstGeom prst="rect">
            <a:avLst/>
          </a:prstGeom>
          <a:noFill/>
        </p:spPr>
        <p:txBody>
          <a:bodyPr wrap="square" anchor="ctr">
            <a:spAutoFit/>
          </a:bodyPr>
          <a:lstStyle/>
          <a:p>
            <a:pPr algn="l">
              <a:defRPr sz="1300" b="0" i="0">
                <a:solidFill>
                  <a:srgbClr val="1A1A1A"/>
                </a:solidFill>
                <a:latin typeface="Comic Neue"/>
              </a:defRPr>
            </a:pPr>
            <a:r>
              <a:t>El viaje ideal de Mateo sería a ___. (Mateo)</a:t>
            </a:r>
          </a:p>
        </p:txBody>
      </p:sp>
      <p:sp>
        <p:nvSpPr>
          <p:cNvPr id="25" name="Rounded Rectangle 24"/>
          <p:cNvSpPr/>
          <p:nvPr/>
        </p:nvSpPr>
        <p:spPr>
          <a:xfrm>
            <a:off x="9555480" y="3749039"/>
            <a:ext cx="1874519"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Perú</a:t>
            </a:r>
          </a:p>
        </p:txBody>
      </p:sp>
      <p:sp>
        <p:nvSpPr>
          <p:cNvPr id="26" name="Rounded Rectangle 25"/>
          <p:cNvSpPr/>
          <p:nvPr/>
        </p:nvSpPr>
        <p:spPr>
          <a:xfrm>
            <a:off x="9555480" y="3749039"/>
            <a:ext cx="1874519"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a:t>
            </a:r>
          </a:p>
        </p:txBody>
      </p:sp>
      <p:sp>
        <p:nvSpPr>
          <p:cNvPr id="27" name="Oval 26"/>
          <p:cNvSpPr/>
          <p:nvPr/>
        </p:nvSpPr>
        <p:spPr>
          <a:xfrm>
            <a:off x="4526280" y="4498848"/>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4</a:t>
            </a:r>
          </a:p>
        </p:txBody>
      </p:sp>
      <p:sp>
        <p:nvSpPr>
          <p:cNvPr id="28" name="Rounded Rectangle 27"/>
          <p:cNvSpPr/>
          <p:nvPr/>
        </p:nvSpPr>
        <p:spPr>
          <a:xfrm>
            <a:off x="5056632" y="4407408"/>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166360" y="4453128"/>
            <a:ext cx="4169663" cy="420624"/>
          </a:xfrm>
          <a:prstGeom prst="rect">
            <a:avLst/>
          </a:prstGeom>
          <a:noFill/>
        </p:spPr>
        <p:txBody>
          <a:bodyPr wrap="square" anchor="ctr">
            <a:spAutoFit/>
          </a:bodyPr>
          <a:lstStyle/>
          <a:p>
            <a:pPr algn="l">
              <a:defRPr sz="1300" b="0" i="0">
                <a:solidFill>
                  <a:srgbClr val="1A1A1A"/>
                </a:solidFill>
                <a:latin typeface="Comic Neue"/>
              </a:defRPr>
            </a:pPr>
            <a:r>
              <a:t>Mateo podría explorar las ___. (Mateo)</a:t>
            </a:r>
          </a:p>
        </p:txBody>
      </p:sp>
      <p:sp>
        <p:nvSpPr>
          <p:cNvPr id="30" name="Rounded Rectangle 29"/>
          <p:cNvSpPr/>
          <p:nvPr/>
        </p:nvSpPr>
        <p:spPr>
          <a:xfrm>
            <a:off x="9555480" y="4407408"/>
            <a:ext cx="1874519"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montañas</a:t>
            </a:r>
          </a:p>
        </p:txBody>
      </p:sp>
      <p:sp>
        <p:nvSpPr>
          <p:cNvPr id="31" name="Rounded Rectangle 30"/>
          <p:cNvSpPr/>
          <p:nvPr/>
        </p:nvSpPr>
        <p:spPr>
          <a:xfrm>
            <a:off x="9555480" y="4407408"/>
            <a:ext cx="1874519"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a:t>
            </a:r>
          </a:p>
        </p:txBody>
      </p:sp>
      <p:sp>
        <p:nvSpPr>
          <p:cNvPr id="32" name="Oval 31"/>
          <p:cNvSpPr/>
          <p:nvPr/>
        </p:nvSpPr>
        <p:spPr>
          <a:xfrm>
            <a:off x="4526280" y="5157216"/>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5</a:t>
            </a:r>
          </a:p>
        </p:txBody>
      </p:sp>
      <p:sp>
        <p:nvSpPr>
          <p:cNvPr id="33" name="Rounded Rectangle 32"/>
          <p:cNvSpPr/>
          <p:nvPr/>
        </p:nvSpPr>
        <p:spPr>
          <a:xfrm>
            <a:off x="5056632" y="5065776"/>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5166360" y="5111496"/>
            <a:ext cx="4169663" cy="420624"/>
          </a:xfrm>
          <a:prstGeom prst="rect">
            <a:avLst/>
          </a:prstGeom>
          <a:noFill/>
        </p:spPr>
        <p:txBody>
          <a:bodyPr wrap="square" anchor="ctr">
            <a:spAutoFit/>
          </a:bodyPr>
          <a:lstStyle/>
          <a:p>
            <a:pPr algn="l">
              <a:defRPr sz="1300" b="0" i="0">
                <a:solidFill>
                  <a:srgbClr val="1A1A1A"/>
                </a:solidFill>
                <a:latin typeface="Comic Neue"/>
              </a:defRPr>
            </a:pPr>
            <a:r>
              <a:t>El sueño de Olivia es un ___ por varios países. (Olivia)</a:t>
            </a:r>
          </a:p>
        </p:txBody>
      </p:sp>
      <p:sp>
        <p:nvSpPr>
          <p:cNvPr id="35" name="Rounded Rectangle 34"/>
          <p:cNvSpPr/>
          <p:nvPr/>
        </p:nvSpPr>
        <p:spPr>
          <a:xfrm>
            <a:off x="9555480" y="5065776"/>
            <a:ext cx="1874519"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crucero</a:t>
            </a:r>
          </a:p>
        </p:txBody>
      </p:sp>
      <p:sp>
        <p:nvSpPr>
          <p:cNvPr id="36" name="Rounded Rectangle 35"/>
          <p:cNvSpPr/>
          <p:nvPr/>
        </p:nvSpPr>
        <p:spPr>
          <a:xfrm>
            <a:off x="9555480" y="5065776"/>
            <a:ext cx="1874519"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a:t>
            </a:r>
          </a:p>
        </p:txBody>
      </p:sp>
      <p:sp>
        <p:nvSpPr>
          <p:cNvPr id="37" name="Oval 36"/>
          <p:cNvSpPr/>
          <p:nvPr/>
        </p:nvSpPr>
        <p:spPr>
          <a:xfrm>
            <a:off x="4526280" y="5815583"/>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6</a:t>
            </a:r>
          </a:p>
        </p:txBody>
      </p:sp>
      <p:sp>
        <p:nvSpPr>
          <p:cNvPr id="38" name="Rounded Rectangle 37"/>
          <p:cNvSpPr/>
          <p:nvPr/>
        </p:nvSpPr>
        <p:spPr>
          <a:xfrm>
            <a:off x="5056632" y="572414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5166360" y="5769864"/>
            <a:ext cx="4169663" cy="420624"/>
          </a:xfrm>
          <a:prstGeom prst="rect">
            <a:avLst/>
          </a:prstGeom>
          <a:noFill/>
        </p:spPr>
        <p:txBody>
          <a:bodyPr wrap="square" anchor="ctr">
            <a:spAutoFit/>
          </a:bodyPr>
          <a:lstStyle/>
          <a:p>
            <a:pPr algn="l">
              <a:defRPr sz="1300" b="0" i="0">
                <a:solidFill>
                  <a:srgbClr val="1A1A1A"/>
                </a:solidFill>
                <a:latin typeface="Comic Neue"/>
              </a:defRPr>
            </a:pPr>
            <a:r>
              <a:t>Cualquiera de esos viajes sería un ___. (Sara)</a:t>
            </a:r>
          </a:p>
        </p:txBody>
      </p:sp>
      <p:sp>
        <p:nvSpPr>
          <p:cNvPr id="40" name="Rounded Rectangle 39"/>
          <p:cNvSpPr/>
          <p:nvPr/>
        </p:nvSpPr>
        <p:spPr>
          <a:xfrm>
            <a:off x="9555480" y="5724144"/>
            <a:ext cx="1874519"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paraíso</a:t>
            </a:r>
          </a:p>
        </p:txBody>
      </p:sp>
      <p:sp>
        <p:nvSpPr>
          <p:cNvPr id="41" name="Rounded Rectangle 40"/>
          <p:cNvSpPr/>
          <p:nvPr/>
        </p:nvSpPr>
        <p:spPr>
          <a:xfrm>
            <a:off x="9555480" y="5724144"/>
            <a:ext cx="1874519"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a:t>
            </a:r>
          </a:p>
        </p:txBody>
      </p:sp>
      <p:sp>
        <p:nvSpPr>
          <p:cNvPr id="42" name="Rounded Rectangle 41"/>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Listen twice. Write the 6 missing words.</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6"/>
                                        </p:tgtEl>
                                      </p:cBhvr>
                                    </p:animEffect>
                                    <p:set>
                                      <p:cBhvr>
                                        <p:cTn id="8" dur="1" fill="hold">
                                          <p:stCondLst>
                                            <p:cond delay="399"/>
                                          </p:stCondLst>
                                        </p:cTn>
                                        <p:tgtEl>
                                          <p:spTgt spid="1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21"/>
                                        </p:tgtEl>
                                      </p:cBhvr>
                                    </p:animEffect>
                                    <p:set>
                                      <p:cBhvr>
                                        <p:cTn id="13" dur="1" fill="hold">
                                          <p:stCondLst>
                                            <p:cond delay="399"/>
                                          </p:stCondLst>
                                        </p:cTn>
                                        <p:tgtEl>
                                          <p:spTgt spid="2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6"/>
                                        </p:tgtEl>
                                      </p:cBhvr>
                                    </p:animEffect>
                                    <p:set>
                                      <p:cBhvr>
                                        <p:cTn id="18" dur="1" fill="hold">
                                          <p:stCondLst>
                                            <p:cond delay="399"/>
                                          </p:stCondLst>
                                        </p:cTn>
                                        <p:tgtEl>
                                          <p:spTgt spid="2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31"/>
                                        </p:tgtEl>
                                      </p:cBhvr>
                                    </p:animEffect>
                                    <p:set>
                                      <p:cBhvr>
                                        <p:cTn id="23" dur="1" fill="hold">
                                          <p:stCondLst>
                                            <p:cond delay="399"/>
                                          </p:stCondLst>
                                        </p:cTn>
                                        <p:tgtEl>
                                          <p:spTgt spid="3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4" nodeType="clickEffect">
                                  <p:stCondLst>
                                    <p:cond delay="0"/>
                                  </p:stCondLst>
                                  <p:childTnLst>
                                    <p:animEffect transition="out" filter="fade">
                                      <p:cBhvr>
                                        <p:cTn id="27" dur="400"/>
                                        <p:tgtEl>
                                          <p:spTgt spid="36"/>
                                        </p:tgtEl>
                                      </p:cBhvr>
                                    </p:animEffect>
                                    <p:set>
                                      <p:cBhvr>
                                        <p:cTn id="28" dur="1" fill="hold">
                                          <p:stCondLst>
                                            <p:cond delay="399"/>
                                          </p:stCondLst>
                                        </p:cTn>
                                        <p:tgtEl>
                                          <p:spTgt spid="3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5" nodeType="clickEffect">
                                  <p:stCondLst>
                                    <p:cond delay="0"/>
                                  </p:stCondLst>
                                  <p:childTnLst>
                                    <p:animEffect transition="out" filter="fade">
                                      <p:cBhvr>
                                        <p:cTn id="32" dur="400"/>
                                        <p:tgtEl>
                                          <p:spTgt spid="41"/>
                                        </p:tgtEl>
                                      </p:cBhvr>
                                    </p:animEffect>
                                    <p:set>
                                      <p:cBhvr>
                                        <p:cTn id="33" dur="1" fill="hold">
                                          <p:stCondLst>
                                            <p:cond delay="3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1"/>
      <p:bldP spid="26" grpId="2"/>
      <p:bldP spid="31" grpId="3"/>
      <p:bldP spid="36" grpId="4"/>
      <p:bldP spid="41" grpId="5"/>
    </p:bldLst>
  </p:timing>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LISTENING (SARA, MATEO &amp; OLIVIA)  ·  TRUE / FALSE</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Listen · True or False?</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Same audio. True or False? Correct the false ones in Spanish.</a:t>
            </a:r>
          </a:p>
        </p:txBody>
      </p:sp>
      <p:pic>
        <p:nvPicPr>
          <p:cNvPr id="8" name="L5_story.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4"/>
          <a:stretch>
            <a:fillRect/>
          </a:stretch>
        </p:blipFill>
        <p:spPr>
          <a:xfrm>
            <a:off x="365760" y="2468880"/>
            <a:ext cx="3840480" cy="1371600"/>
          </a:xfrm>
          <a:prstGeom prst="rect">
            <a:avLst/>
          </a:prstGeom>
        </p:spPr>
      </p:pic>
      <p:sp>
        <p:nvSpPr>
          <p:cNvPr id="9" name="Rounded Rectangle 8"/>
          <p:cNvSpPr/>
          <p:nvPr/>
        </p:nvSpPr>
        <p:spPr>
          <a:xfrm>
            <a:off x="365760" y="4041648"/>
            <a:ext cx="3840480" cy="2011680"/>
          </a:xfrm>
          <a:prstGeom prst="roundRect">
            <a:avLst/>
          </a:prstGeom>
          <a:solidFill>
            <a:srgbClr val="E3F0FA"/>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12064" y="4151376"/>
            <a:ext cx="3566160" cy="1828800"/>
          </a:xfrm>
          <a:prstGeom prst="rect">
            <a:avLst/>
          </a:prstGeom>
          <a:noFill/>
        </p:spPr>
        <p:txBody>
          <a:bodyPr wrap="square">
            <a:spAutoFit/>
          </a:bodyPr>
          <a:lstStyle/>
          <a:p>
            <a:pPr algn="l">
              <a:defRPr sz="1700" b="0" i="0">
                <a:solidFill>
                  <a:srgbClr val="1A1A1A"/>
                </a:solidFill>
                <a:latin typeface="Comic Neue"/>
              </a:defRPr>
            </a:pPr>
            <a:r>
              <a:t>Tip:</a:t>
            </a:r>
            <a:br/>
            <a:r>
              <a:t>Listen for sería + an adjective (increíble, perfecto, inolvidable) and podría + an infinitive (relajarme, explorar, descansar).</a:t>
            </a:r>
          </a:p>
        </p:txBody>
      </p:sp>
      <p:sp>
        <p:nvSpPr>
          <p:cNvPr id="11" name="Oval 10"/>
          <p:cNvSpPr/>
          <p:nvPr/>
        </p:nvSpPr>
        <p:spPr>
          <a:xfrm>
            <a:off x="4526280" y="2487168"/>
            <a:ext cx="402336" cy="402336"/>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12" name="Rounded Rectangle 11"/>
          <p:cNvSpPr/>
          <p:nvPr/>
        </p:nvSpPr>
        <p:spPr>
          <a:xfrm>
            <a:off x="5020056" y="243230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129784" y="2478024"/>
            <a:ext cx="4169663" cy="438912"/>
          </a:xfrm>
          <a:prstGeom prst="rect">
            <a:avLst/>
          </a:prstGeom>
          <a:noFill/>
        </p:spPr>
        <p:txBody>
          <a:bodyPr wrap="square" anchor="ctr">
            <a:spAutoFit/>
          </a:bodyPr>
          <a:lstStyle/>
          <a:p>
            <a:pPr algn="l">
              <a:defRPr sz="1500" b="0" i="0">
                <a:solidFill>
                  <a:srgbClr val="1A1A1A"/>
                </a:solidFill>
                <a:latin typeface="Comic Neue"/>
              </a:defRPr>
            </a:pPr>
            <a:r>
              <a:t>Sara's dream holiday would be on a Caribbean island.</a:t>
            </a:r>
          </a:p>
        </p:txBody>
      </p:sp>
      <p:sp>
        <p:nvSpPr>
          <p:cNvPr id="14" name="Rounded Rectangle 13"/>
          <p:cNvSpPr/>
          <p:nvPr/>
        </p:nvSpPr>
        <p:spPr>
          <a:xfrm>
            <a:off x="9518904" y="2432304"/>
            <a:ext cx="768096"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004225"/>
                </a:solidFill>
                <a:latin typeface="Comic Neue"/>
              </a:defRPr>
            </a:pPr>
            <a:r>
              <a:t>T</a:t>
            </a:r>
          </a:p>
        </p:txBody>
      </p:sp>
      <p:sp>
        <p:nvSpPr>
          <p:cNvPr id="15" name="Rounded Rectangle 14"/>
          <p:cNvSpPr/>
          <p:nvPr/>
        </p:nvSpPr>
        <p:spPr>
          <a:xfrm>
            <a:off x="9518904" y="2432304"/>
            <a:ext cx="768096"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a:t>
            </a:r>
          </a:p>
        </p:txBody>
      </p:sp>
      <p:sp>
        <p:nvSpPr>
          <p:cNvPr id="16" name="Rounded Rectangle 15"/>
          <p:cNvSpPr/>
          <p:nvPr/>
        </p:nvSpPr>
        <p:spPr>
          <a:xfrm>
            <a:off x="10396728" y="2432304"/>
            <a:ext cx="1051560"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0396728" y="2523744"/>
            <a:ext cx="1051560" cy="384048"/>
          </a:xfrm>
          <a:prstGeom prst="rect">
            <a:avLst/>
          </a:prstGeom>
          <a:noFill/>
        </p:spPr>
        <p:txBody>
          <a:bodyPr wrap="square">
            <a:spAutoFit/>
          </a:bodyPr>
          <a:lstStyle/>
          <a:p>
            <a:pPr algn="ctr">
              <a:defRPr sz="2400" b="1" i="0">
                <a:solidFill>
                  <a:srgbClr val="2E7D32"/>
                </a:solidFill>
                <a:latin typeface="Comic Neue"/>
              </a:defRPr>
            </a:pPr>
            <a:r>
              <a:t>✓</a:t>
            </a:r>
          </a:p>
        </p:txBody>
      </p:sp>
      <p:sp>
        <p:nvSpPr>
          <p:cNvPr id="18" name="Oval 17"/>
          <p:cNvSpPr/>
          <p:nvPr/>
        </p:nvSpPr>
        <p:spPr>
          <a:xfrm>
            <a:off x="4526280" y="3127248"/>
            <a:ext cx="402336" cy="402336"/>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9" name="Rounded Rectangle 18"/>
          <p:cNvSpPr/>
          <p:nvPr/>
        </p:nvSpPr>
        <p:spPr>
          <a:xfrm>
            <a:off x="5020056" y="307238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129784" y="3118104"/>
            <a:ext cx="4169663" cy="438912"/>
          </a:xfrm>
          <a:prstGeom prst="rect">
            <a:avLst/>
          </a:prstGeom>
          <a:noFill/>
        </p:spPr>
        <p:txBody>
          <a:bodyPr wrap="square" anchor="ctr">
            <a:spAutoFit/>
          </a:bodyPr>
          <a:lstStyle/>
          <a:p>
            <a:pPr algn="l">
              <a:defRPr sz="1500" b="0" i="0">
                <a:solidFill>
                  <a:srgbClr val="1A1A1A"/>
                </a:solidFill>
                <a:latin typeface="Comic Neue"/>
              </a:defRPr>
            </a:pPr>
            <a:r>
              <a:t>Sara would stay in a cheap hostel far from the sea.</a:t>
            </a:r>
          </a:p>
        </p:txBody>
      </p:sp>
      <p:sp>
        <p:nvSpPr>
          <p:cNvPr id="21" name="Rounded Rectangle 20"/>
          <p:cNvSpPr/>
          <p:nvPr/>
        </p:nvSpPr>
        <p:spPr>
          <a:xfrm>
            <a:off x="9518904" y="3072384"/>
            <a:ext cx="768096" cy="530352"/>
          </a:xfrm>
          <a:prstGeom prst="roundRect">
            <a:avLst/>
          </a:prstGeom>
          <a:solidFill>
            <a:srgbClr val="E8F5E9"/>
          </a:solidFill>
          <a:ln w="19050">
            <a:solidFill>
              <a:srgbClr val="9B1B30"/>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004225"/>
                </a:solidFill>
                <a:latin typeface="Comic Neue"/>
              </a:defRPr>
            </a:pPr>
            <a:r>
              <a:t>F</a:t>
            </a:r>
          </a:p>
        </p:txBody>
      </p:sp>
      <p:sp>
        <p:nvSpPr>
          <p:cNvPr id="22" name="Rounded Rectangle 21"/>
          <p:cNvSpPr/>
          <p:nvPr/>
        </p:nvSpPr>
        <p:spPr>
          <a:xfrm>
            <a:off x="9518904" y="3072384"/>
            <a:ext cx="768096"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a:t>
            </a:r>
          </a:p>
        </p:txBody>
      </p:sp>
      <p:sp>
        <p:nvSpPr>
          <p:cNvPr id="23" name="Rounded Rectangle 22"/>
          <p:cNvSpPr/>
          <p:nvPr/>
        </p:nvSpPr>
        <p:spPr>
          <a:xfrm>
            <a:off x="10396728" y="3072384"/>
            <a:ext cx="1051560" cy="530352"/>
          </a:xfrm>
          <a:prstGeom prst="roundRect">
            <a:avLst/>
          </a:prstGeom>
          <a:solidFill>
            <a:srgbClr val="E8F5E9"/>
          </a:solidFill>
          <a:ln w="19050">
            <a:solidFill>
              <a:srgbClr val="9B1B30"/>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en un resort de lujo junto al mar</a:t>
            </a:r>
          </a:p>
        </p:txBody>
      </p:sp>
      <p:sp>
        <p:nvSpPr>
          <p:cNvPr id="24" name="Rounded Rectangle 23"/>
          <p:cNvSpPr/>
          <p:nvPr/>
        </p:nvSpPr>
        <p:spPr>
          <a:xfrm>
            <a:off x="10396728" y="3072384"/>
            <a:ext cx="1051560" cy="530352"/>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25" name="Oval 24"/>
          <p:cNvSpPr/>
          <p:nvPr/>
        </p:nvSpPr>
        <p:spPr>
          <a:xfrm>
            <a:off x="4526280" y="3767328"/>
            <a:ext cx="402336" cy="402336"/>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26" name="Rounded Rectangle 25"/>
          <p:cNvSpPr/>
          <p:nvPr/>
        </p:nvSpPr>
        <p:spPr>
          <a:xfrm>
            <a:off x="5020056" y="371246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129784" y="3758184"/>
            <a:ext cx="4169663" cy="438912"/>
          </a:xfrm>
          <a:prstGeom prst="rect">
            <a:avLst/>
          </a:prstGeom>
          <a:noFill/>
        </p:spPr>
        <p:txBody>
          <a:bodyPr wrap="square" anchor="ctr">
            <a:spAutoFit/>
          </a:bodyPr>
          <a:lstStyle/>
          <a:p>
            <a:pPr algn="l">
              <a:defRPr sz="1500" b="0" i="0">
                <a:solidFill>
                  <a:srgbClr val="1A1A1A"/>
                </a:solidFill>
                <a:latin typeface="Comic Neue"/>
              </a:defRPr>
            </a:pPr>
            <a:r>
              <a:t>Mateo's ideal trip would be to Peru, to Machu Picchu.</a:t>
            </a:r>
          </a:p>
        </p:txBody>
      </p:sp>
      <p:sp>
        <p:nvSpPr>
          <p:cNvPr id="28" name="Rounded Rectangle 27"/>
          <p:cNvSpPr/>
          <p:nvPr/>
        </p:nvSpPr>
        <p:spPr>
          <a:xfrm>
            <a:off x="9518904" y="3712464"/>
            <a:ext cx="768096"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004225"/>
                </a:solidFill>
                <a:latin typeface="Comic Neue"/>
              </a:defRPr>
            </a:pPr>
            <a:r>
              <a:t>T</a:t>
            </a:r>
          </a:p>
        </p:txBody>
      </p:sp>
      <p:sp>
        <p:nvSpPr>
          <p:cNvPr id="29" name="Rounded Rectangle 28"/>
          <p:cNvSpPr/>
          <p:nvPr/>
        </p:nvSpPr>
        <p:spPr>
          <a:xfrm>
            <a:off x="9518904" y="3712464"/>
            <a:ext cx="768096"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a:t>
            </a:r>
          </a:p>
        </p:txBody>
      </p:sp>
      <p:sp>
        <p:nvSpPr>
          <p:cNvPr id="30" name="Rounded Rectangle 29"/>
          <p:cNvSpPr/>
          <p:nvPr/>
        </p:nvSpPr>
        <p:spPr>
          <a:xfrm>
            <a:off x="10396728" y="3712464"/>
            <a:ext cx="1051560"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10396728" y="3803904"/>
            <a:ext cx="1051560" cy="384048"/>
          </a:xfrm>
          <a:prstGeom prst="rect">
            <a:avLst/>
          </a:prstGeom>
          <a:noFill/>
        </p:spPr>
        <p:txBody>
          <a:bodyPr wrap="square">
            <a:spAutoFit/>
          </a:bodyPr>
          <a:lstStyle/>
          <a:p>
            <a:pPr algn="ctr">
              <a:defRPr sz="2400" b="1" i="0">
                <a:solidFill>
                  <a:srgbClr val="2E7D32"/>
                </a:solidFill>
                <a:latin typeface="Comic Neue"/>
              </a:defRPr>
            </a:pPr>
            <a:r>
              <a:t>✓</a:t>
            </a:r>
          </a:p>
        </p:txBody>
      </p:sp>
      <p:sp>
        <p:nvSpPr>
          <p:cNvPr id="32" name="Oval 31"/>
          <p:cNvSpPr/>
          <p:nvPr/>
        </p:nvSpPr>
        <p:spPr>
          <a:xfrm>
            <a:off x="4526280" y="4407407"/>
            <a:ext cx="402336" cy="402336"/>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4</a:t>
            </a:r>
          </a:p>
        </p:txBody>
      </p:sp>
      <p:sp>
        <p:nvSpPr>
          <p:cNvPr id="33" name="Rounded Rectangle 32"/>
          <p:cNvSpPr/>
          <p:nvPr/>
        </p:nvSpPr>
        <p:spPr>
          <a:xfrm>
            <a:off x="5020056" y="435254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5129784" y="4398264"/>
            <a:ext cx="4169663" cy="438912"/>
          </a:xfrm>
          <a:prstGeom prst="rect">
            <a:avLst/>
          </a:prstGeom>
          <a:noFill/>
        </p:spPr>
        <p:txBody>
          <a:bodyPr wrap="square" anchor="ctr">
            <a:spAutoFit/>
          </a:bodyPr>
          <a:lstStyle/>
          <a:p>
            <a:pPr algn="l">
              <a:defRPr sz="1500" b="0" i="0">
                <a:solidFill>
                  <a:srgbClr val="1A1A1A"/>
                </a:solidFill>
                <a:latin typeface="Comic Neue"/>
              </a:defRPr>
            </a:pPr>
            <a:r>
              <a:t>Mateo wants to lie on the beach all day.</a:t>
            </a:r>
          </a:p>
        </p:txBody>
      </p:sp>
      <p:sp>
        <p:nvSpPr>
          <p:cNvPr id="35" name="Rounded Rectangle 34"/>
          <p:cNvSpPr/>
          <p:nvPr/>
        </p:nvSpPr>
        <p:spPr>
          <a:xfrm>
            <a:off x="9518904" y="4352544"/>
            <a:ext cx="768096" cy="530352"/>
          </a:xfrm>
          <a:prstGeom prst="roundRect">
            <a:avLst/>
          </a:prstGeom>
          <a:solidFill>
            <a:srgbClr val="E8F5E9"/>
          </a:solidFill>
          <a:ln w="19050">
            <a:solidFill>
              <a:srgbClr val="9B1B30"/>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004225"/>
                </a:solidFill>
                <a:latin typeface="Comic Neue"/>
              </a:defRPr>
            </a:pPr>
            <a:r>
              <a:t>F</a:t>
            </a:r>
          </a:p>
        </p:txBody>
      </p:sp>
      <p:sp>
        <p:nvSpPr>
          <p:cNvPr id="36" name="Rounded Rectangle 35"/>
          <p:cNvSpPr/>
          <p:nvPr/>
        </p:nvSpPr>
        <p:spPr>
          <a:xfrm>
            <a:off x="9518904" y="4352544"/>
            <a:ext cx="768096"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a:t>
            </a:r>
          </a:p>
        </p:txBody>
      </p:sp>
      <p:sp>
        <p:nvSpPr>
          <p:cNvPr id="37" name="Rounded Rectangle 36"/>
          <p:cNvSpPr/>
          <p:nvPr/>
        </p:nvSpPr>
        <p:spPr>
          <a:xfrm>
            <a:off x="10396728" y="4352544"/>
            <a:ext cx="1051560" cy="530352"/>
          </a:xfrm>
          <a:prstGeom prst="roundRect">
            <a:avLst/>
          </a:prstGeom>
          <a:solidFill>
            <a:srgbClr val="E8F5E9"/>
          </a:solidFill>
          <a:ln w="19050">
            <a:solidFill>
              <a:srgbClr val="9B1B30"/>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podría explorar las montañas</a:t>
            </a:r>
          </a:p>
        </p:txBody>
      </p:sp>
      <p:sp>
        <p:nvSpPr>
          <p:cNvPr id="38" name="Rounded Rectangle 37"/>
          <p:cNvSpPr/>
          <p:nvPr/>
        </p:nvSpPr>
        <p:spPr>
          <a:xfrm>
            <a:off x="10396728" y="4352544"/>
            <a:ext cx="1051560" cy="530352"/>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39" name="Oval 38"/>
          <p:cNvSpPr/>
          <p:nvPr/>
        </p:nvSpPr>
        <p:spPr>
          <a:xfrm>
            <a:off x="4526280" y="5047488"/>
            <a:ext cx="402336" cy="402336"/>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5</a:t>
            </a:r>
          </a:p>
        </p:txBody>
      </p:sp>
      <p:sp>
        <p:nvSpPr>
          <p:cNvPr id="40" name="Rounded Rectangle 39"/>
          <p:cNvSpPr/>
          <p:nvPr/>
        </p:nvSpPr>
        <p:spPr>
          <a:xfrm>
            <a:off x="5020056" y="499262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5129784" y="5038344"/>
            <a:ext cx="4169663" cy="438912"/>
          </a:xfrm>
          <a:prstGeom prst="rect">
            <a:avLst/>
          </a:prstGeom>
          <a:noFill/>
        </p:spPr>
        <p:txBody>
          <a:bodyPr wrap="square" anchor="ctr">
            <a:spAutoFit/>
          </a:bodyPr>
          <a:lstStyle/>
          <a:p>
            <a:pPr algn="l">
              <a:defRPr sz="1500" b="0" i="0">
                <a:solidFill>
                  <a:srgbClr val="1A1A1A"/>
                </a:solidFill>
                <a:latin typeface="Comic Neue"/>
              </a:defRPr>
            </a:pPr>
            <a:r>
              <a:t>Olivia's dream is a cruise visiting several countries.</a:t>
            </a:r>
          </a:p>
        </p:txBody>
      </p:sp>
      <p:sp>
        <p:nvSpPr>
          <p:cNvPr id="42" name="Rounded Rectangle 41"/>
          <p:cNvSpPr/>
          <p:nvPr/>
        </p:nvSpPr>
        <p:spPr>
          <a:xfrm>
            <a:off x="9518904" y="4992624"/>
            <a:ext cx="768096"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004225"/>
                </a:solidFill>
                <a:latin typeface="Comic Neue"/>
              </a:defRPr>
            </a:pPr>
            <a:r>
              <a:t>T</a:t>
            </a:r>
          </a:p>
        </p:txBody>
      </p:sp>
      <p:sp>
        <p:nvSpPr>
          <p:cNvPr id="43" name="Rounded Rectangle 42"/>
          <p:cNvSpPr/>
          <p:nvPr/>
        </p:nvSpPr>
        <p:spPr>
          <a:xfrm>
            <a:off x="9518904" y="4992624"/>
            <a:ext cx="768096"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a:t>
            </a:r>
          </a:p>
        </p:txBody>
      </p:sp>
      <p:sp>
        <p:nvSpPr>
          <p:cNvPr id="44" name="Rounded Rectangle 43"/>
          <p:cNvSpPr/>
          <p:nvPr/>
        </p:nvSpPr>
        <p:spPr>
          <a:xfrm>
            <a:off x="10396728" y="4992624"/>
            <a:ext cx="1051560" cy="53035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10396728" y="5084064"/>
            <a:ext cx="1051560" cy="384048"/>
          </a:xfrm>
          <a:prstGeom prst="rect">
            <a:avLst/>
          </a:prstGeom>
          <a:noFill/>
        </p:spPr>
        <p:txBody>
          <a:bodyPr wrap="square">
            <a:spAutoFit/>
          </a:bodyPr>
          <a:lstStyle/>
          <a:p>
            <a:pPr algn="ctr">
              <a:defRPr sz="2400" b="1" i="0">
                <a:solidFill>
                  <a:srgbClr val="2E7D32"/>
                </a:solidFill>
                <a:latin typeface="Comic Neue"/>
              </a:defRPr>
            </a:pPr>
            <a:r>
              <a:t>✓</a:t>
            </a:r>
          </a:p>
        </p:txBody>
      </p:sp>
      <p:sp>
        <p:nvSpPr>
          <p:cNvPr id="46" name="Oval 45"/>
          <p:cNvSpPr/>
          <p:nvPr/>
        </p:nvSpPr>
        <p:spPr>
          <a:xfrm>
            <a:off x="4526280" y="5687568"/>
            <a:ext cx="402336" cy="402336"/>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6</a:t>
            </a:r>
          </a:p>
        </p:txBody>
      </p:sp>
      <p:sp>
        <p:nvSpPr>
          <p:cNvPr id="47" name="Rounded Rectangle 46"/>
          <p:cNvSpPr/>
          <p:nvPr/>
        </p:nvSpPr>
        <p:spPr>
          <a:xfrm>
            <a:off x="5020056" y="5632704"/>
            <a:ext cx="4389120" cy="530352"/>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5129784" y="5678424"/>
            <a:ext cx="4169663" cy="438912"/>
          </a:xfrm>
          <a:prstGeom prst="rect">
            <a:avLst/>
          </a:prstGeom>
          <a:noFill/>
        </p:spPr>
        <p:txBody>
          <a:bodyPr wrap="square" anchor="ctr">
            <a:spAutoFit/>
          </a:bodyPr>
          <a:lstStyle/>
          <a:p>
            <a:pPr algn="l">
              <a:defRPr sz="1500" b="0" i="0">
                <a:solidFill>
                  <a:srgbClr val="1A1A1A"/>
                </a:solidFill>
                <a:latin typeface="Comic Neue"/>
              </a:defRPr>
            </a:pPr>
            <a:r>
              <a:t>Sara thinks none of the trips would be any good.</a:t>
            </a:r>
          </a:p>
        </p:txBody>
      </p:sp>
      <p:sp>
        <p:nvSpPr>
          <p:cNvPr id="49" name="Rounded Rectangle 48"/>
          <p:cNvSpPr/>
          <p:nvPr/>
        </p:nvSpPr>
        <p:spPr>
          <a:xfrm>
            <a:off x="9518904" y="5632704"/>
            <a:ext cx="768096" cy="530352"/>
          </a:xfrm>
          <a:prstGeom prst="roundRect">
            <a:avLst/>
          </a:prstGeom>
          <a:solidFill>
            <a:srgbClr val="E8F5E9"/>
          </a:solidFill>
          <a:ln w="19050">
            <a:solidFill>
              <a:srgbClr val="9B1B30"/>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004225"/>
                </a:solidFill>
                <a:latin typeface="Comic Neue"/>
              </a:defRPr>
            </a:pPr>
            <a:r>
              <a:t>F</a:t>
            </a:r>
          </a:p>
        </p:txBody>
      </p:sp>
      <p:sp>
        <p:nvSpPr>
          <p:cNvPr id="50" name="Rounded Rectangle 49"/>
          <p:cNvSpPr/>
          <p:nvPr/>
        </p:nvSpPr>
        <p:spPr>
          <a:xfrm>
            <a:off x="9518904" y="5632704"/>
            <a:ext cx="768096" cy="530352"/>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a:t>
            </a:r>
          </a:p>
        </p:txBody>
      </p:sp>
      <p:sp>
        <p:nvSpPr>
          <p:cNvPr id="51" name="Rounded Rectangle 50"/>
          <p:cNvSpPr/>
          <p:nvPr/>
        </p:nvSpPr>
        <p:spPr>
          <a:xfrm>
            <a:off x="10396728" y="5632704"/>
            <a:ext cx="1051560" cy="530352"/>
          </a:xfrm>
          <a:prstGeom prst="roundRect">
            <a:avLst/>
          </a:prstGeom>
          <a:solidFill>
            <a:srgbClr val="E8F5E9"/>
          </a:solidFill>
          <a:ln w="19050">
            <a:solidFill>
              <a:srgbClr val="9B1B30"/>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cualquiera sería un paraíso</a:t>
            </a:r>
          </a:p>
        </p:txBody>
      </p:sp>
      <p:sp>
        <p:nvSpPr>
          <p:cNvPr id="52" name="Rounded Rectangle 51"/>
          <p:cNvSpPr/>
          <p:nvPr/>
        </p:nvSpPr>
        <p:spPr>
          <a:xfrm>
            <a:off x="10396728" y="5632704"/>
            <a:ext cx="1051560" cy="530352"/>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53" name="Rounded Rectangle 52"/>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6 sentences: T or F. Correct the false ones in FULL Spanish.</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5"/>
                                        </p:tgtEl>
                                      </p:cBhvr>
                                    </p:animEffect>
                                    <p:set>
                                      <p:cBhvr>
                                        <p:cTn id="8" dur="1" fill="hold">
                                          <p:stCondLst>
                                            <p:cond delay="399"/>
                                          </p:stCondLst>
                                        </p:cTn>
                                        <p:tgtEl>
                                          <p:spTgt spid="1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22"/>
                                        </p:tgtEl>
                                      </p:cBhvr>
                                    </p:animEffect>
                                    <p:set>
                                      <p:cBhvr>
                                        <p:cTn id="13" dur="1" fill="hold">
                                          <p:stCondLst>
                                            <p:cond delay="399"/>
                                          </p:stCondLst>
                                        </p:cTn>
                                        <p:tgtEl>
                                          <p:spTgt spid="2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4"/>
                                        </p:tgtEl>
                                      </p:cBhvr>
                                    </p:animEffect>
                                    <p:set>
                                      <p:cBhvr>
                                        <p:cTn id="18" dur="1" fill="hold">
                                          <p:stCondLst>
                                            <p:cond delay="399"/>
                                          </p:stCondLst>
                                        </p:cTn>
                                        <p:tgtEl>
                                          <p:spTgt spid="2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29"/>
                                        </p:tgtEl>
                                      </p:cBhvr>
                                    </p:animEffect>
                                    <p:set>
                                      <p:cBhvr>
                                        <p:cTn id="23" dur="1" fill="hold">
                                          <p:stCondLst>
                                            <p:cond delay="399"/>
                                          </p:stCondLst>
                                        </p:cTn>
                                        <p:tgtEl>
                                          <p:spTgt spid="2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4" nodeType="clickEffect">
                                  <p:stCondLst>
                                    <p:cond delay="0"/>
                                  </p:stCondLst>
                                  <p:childTnLst>
                                    <p:animEffect transition="out" filter="fade">
                                      <p:cBhvr>
                                        <p:cTn id="27" dur="400"/>
                                        <p:tgtEl>
                                          <p:spTgt spid="36"/>
                                        </p:tgtEl>
                                      </p:cBhvr>
                                    </p:animEffect>
                                    <p:set>
                                      <p:cBhvr>
                                        <p:cTn id="28" dur="1" fill="hold">
                                          <p:stCondLst>
                                            <p:cond delay="399"/>
                                          </p:stCondLst>
                                        </p:cTn>
                                        <p:tgtEl>
                                          <p:spTgt spid="3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5" nodeType="clickEffect">
                                  <p:stCondLst>
                                    <p:cond delay="0"/>
                                  </p:stCondLst>
                                  <p:childTnLst>
                                    <p:animEffect transition="out" filter="fade">
                                      <p:cBhvr>
                                        <p:cTn id="32" dur="400"/>
                                        <p:tgtEl>
                                          <p:spTgt spid="38"/>
                                        </p:tgtEl>
                                      </p:cBhvr>
                                    </p:animEffect>
                                    <p:set>
                                      <p:cBhvr>
                                        <p:cTn id="33" dur="1" fill="hold">
                                          <p:stCondLst>
                                            <p:cond delay="399"/>
                                          </p:stCondLst>
                                        </p:cTn>
                                        <p:tgtEl>
                                          <p:spTgt spid="3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6" nodeType="clickEffect">
                                  <p:stCondLst>
                                    <p:cond delay="0"/>
                                  </p:stCondLst>
                                  <p:childTnLst>
                                    <p:animEffect transition="out" filter="fade">
                                      <p:cBhvr>
                                        <p:cTn id="37" dur="400"/>
                                        <p:tgtEl>
                                          <p:spTgt spid="43"/>
                                        </p:tgtEl>
                                      </p:cBhvr>
                                    </p:animEffect>
                                    <p:set>
                                      <p:cBhvr>
                                        <p:cTn id="38" dur="1" fill="hold">
                                          <p:stCondLst>
                                            <p:cond delay="399"/>
                                          </p:stCondLst>
                                        </p:cTn>
                                        <p:tgtEl>
                                          <p:spTgt spid="4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7" nodeType="clickEffect">
                                  <p:stCondLst>
                                    <p:cond delay="0"/>
                                  </p:stCondLst>
                                  <p:childTnLst>
                                    <p:animEffect transition="out" filter="fade">
                                      <p:cBhvr>
                                        <p:cTn id="42" dur="400"/>
                                        <p:tgtEl>
                                          <p:spTgt spid="50"/>
                                        </p:tgtEl>
                                      </p:cBhvr>
                                    </p:animEffect>
                                    <p:set>
                                      <p:cBhvr>
                                        <p:cTn id="43" dur="1" fill="hold">
                                          <p:stCondLst>
                                            <p:cond delay="399"/>
                                          </p:stCondLst>
                                        </p:cTn>
                                        <p:tgtEl>
                                          <p:spTgt spid="5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8" nodeType="clickEffect">
                                  <p:stCondLst>
                                    <p:cond delay="0"/>
                                  </p:stCondLst>
                                  <p:childTnLst>
                                    <p:animEffect transition="out" filter="fade">
                                      <p:cBhvr>
                                        <p:cTn id="47" dur="400"/>
                                        <p:tgtEl>
                                          <p:spTgt spid="52"/>
                                        </p:tgtEl>
                                      </p:cBhvr>
                                    </p:animEffect>
                                    <p:set>
                                      <p:cBhvr>
                                        <p:cTn id="48" dur="1" fill="hold">
                                          <p:stCondLst>
                                            <p:cond delay="399"/>
                                          </p:stCondLst>
                                        </p:cTn>
                                        <p:tgtEl>
                                          <p:spTgt spid="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1"/>
      <p:bldP spid="24" grpId="2"/>
      <p:bldP spid="29" grpId="3"/>
      <p:bldP spid="36" grpId="4"/>
      <p:bldP spid="38" grpId="5"/>
      <p:bldP spid="43" grpId="6"/>
      <p:bldP spid="50" grpId="7"/>
      <p:bldP spid="52" grpId="8"/>
    </p:bldLst>
  </p:timing>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B74C0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CULTURE  ·  DESTINOS DE ENSUEÑO</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Destinos de ensueño del mundo hispano</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Where would you go? Dream destinations across the Spanish-speaking world.</a:t>
            </a:r>
          </a:p>
        </p:txBody>
      </p:sp>
      <p:sp>
        <p:nvSpPr>
          <p:cNvPr id="8" name="Rounded Rectangle 7"/>
          <p:cNvSpPr/>
          <p:nvPr/>
        </p:nvSpPr>
        <p:spPr>
          <a:xfrm>
            <a:off x="365760" y="2505456"/>
            <a:ext cx="11430000" cy="1828800"/>
          </a:xfrm>
          <a:prstGeom prst="roundRect">
            <a:avLst/>
          </a:prstGeom>
          <a:solidFill>
            <a:srgbClr val="FFFFFF"/>
          </a:solidFill>
          <a:ln w="25400">
            <a:solidFill>
              <a:srgbClr val="B74C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66928" y="2615184"/>
            <a:ext cx="11027664" cy="1645920"/>
          </a:xfrm>
          <a:prstGeom prst="rect">
            <a:avLst/>
          </a:prstGeom>
          <a:noFill/>
        </p:spPr>
        <p:txBody>
          <a:bodyPr wrap="square">
            <a:spAutoFit/>
          </a:bodyPr>
          <a:lstStyle/>
          <a:p>
            <a:pPr algn="l">
              <a:defRPr sz="1300" b="0" i="0">
                <a:solidFill>
                  <a:srgbClr val="1A1A1A"/>
                </a:solidFill>
                <a:latin typeface="Comic Neue"/>
              </a:defRPr>
            </a:pPr>
            <a:r>
              <a:t>The Hispanic world is full of dream destinations. If you could travel anywhere, where would you go? Many would choose the Caribbean: the beaches of Cancún, in Mexico, or the islands of Cuba and the Dominican Republic, where the water is turquoise and there are luxury resorts beside the sea. There you could relax, swim and rest — it would be paradise. But a dream holiday doesn't have to be only beaches. For those seeking adventure, there is Machu Picchu, in Peru, an Inca city high in the Andes; or Patagonia, between Argentina and Chile, with enormous glaciers. You could also choose a vibrant city like Barcelona or Buenos Aires, or a cruise that visits several countries in a single trip. The best part is that, whatever your dream, you can already describe it in Spanish: it would be incredible, it would be unforgettable. Dreaming is free — and so is practising the conditional!</a:t>
            </a:r>
          </a:p>
        </p:txBody>
      </p:sp>
      <p:sp>
        <p:nvSpPr>
          <p:cNvPr id="10" name="Rounded Rectangle 9"/>
          <p:cNvSpPr/>
          <p:nvPr/>
        </p:nvSpPr>
        <p:spPr>
          <a:xfrm>
            <a:off x="365760" y="4498848"/>
            <a:ext cx="11430000" cy="475488"/>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500" b="1" i="0">
                <a:solidFill>
                  <a:srgbClr val="1A1A1A"/>
                </a:solidFill>
                <a:latin typeface="Comic Neue"/>
              </a:defRPr>
            </a:pPr>
            <a:r>
              <a:t>★ DATO CURIOSO · From the Caribbean beaches of Cancún and Cuba to Machu Picchu high in the Andes and the glaciers of Patagonia — the Hispanic world has a dream destination for everyone!</a:t>
            </a:r>
          </a:p>
        </p:txBody>
      </p:sp>
      <p:sp>
        <p:nvSpPr>
          <p:cNvPr id="11" name="Rounded Rectangle 10"/>
          <p:cNvSpPr/>
          <p:nvPr/>
        </p:nvSpPr>
        <p:spPr>
          <a:xfrm>
            <a:off x="365760" y="5065776"/>
            <a:ext cx="3657600" cy="1188720"/>
          </a:xfrm>
          <a:prstGeom prst="roundRect">
            <a:avLst/>
          </a:prstGeom>
          <a:solidFill>
            <a:srgbClr val="FFFDD0"/>
          </a:solidFill>
          <a:ln w="19050">
            <a:solidFill>
              <a:srgbClr val="B74C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02920" y="5120640"/>
            <a:ext cx="3383280" cy="566928"/>
          </a:xfrm>
          <a:prstGeom prst="rect">
            <a:avLst/>
          </a:prstGeom>
          <a:noFill/>
        </p:spPr>
        <p:txBody>
          <a:bodyPr wrap="square">
            <a:spAutoFit/>
          </a:bodyPr>
          <a:lstStyle/>
          <a:p>
            <a:pPr algn="l">
              <a:defRPr sz="1100" b="1" i="0">
                <a:solidFill>
                  <a:srgbClr val="B74C0E"/>
                </a:solidFill>
                <a:latin typeface="Comic Neue"/>
              </a:defRPr>
            </a:pPr>
            <a:r>
              <a:t>The Caribbean (Cancún, Cuba, the Dominican Republic) is described as a beach destination.</a:t>
            </a:r>
          </a:p>
        </p:txBody>
      </p:sp>
      <p:sp>
        <p:nvSpPr>
          <p:cNvPr id="13" name="Rounded Rectangle 12"/>
          <p:cNvSpPr/>
          <p:nvPr/>
        </p:nvSpPr>
        <p:spPr>
          <a:xfrm>
            <a:off x="502920" y="5797296"/>
            <a:ext cx="338328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700" b="1" i="0">
                <a:solidFill>
                  <a:srgbClr val="004225"/>
                </a:solidFill>
                <a:latin typeface="Comic Neue"/>
              </a:defRPr>
            </a:pPr>
            <a:r>
              <a:t>TRUE ✓</a:t>
            </a:r>
          </a:p>
        </p:txBody>
      </p:sp>
      <p:sp>
        <p:nvSpPr>
          <p:cNvPr id="14" name="Rounded Rectangle 13"/>
          <p:cNvSpPr/>
          <p:nvPr/>
        </p:nvSpPr>
        <p:spPr>
          <a:xfrm>
            <a:off x="502920" y="5797296"/>
            <a:ext cx="3383280" cy="420624"/>
          </a:xfrm>
          <a:prstGeom prst="roundRect">
            <a:avLst/>
          </a:prstGeom>
          <a:solidFill>
            <a:srgbClr val="B74C0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700" b="1" i="0">
                <a:solidFill>
                  <a:srgbClr val="FFFFFF"/>
                </a:solidFill>
                <a:latin typeface="Comic Neue"/>
              </a:defRPr>
            </a:pPr>
            <a:r>
              <a:t>?</a:t>
            </a:r>
          </a:p>
        </p:txBody>
      </p:sp>
      <p:sp>
        <p:nvSpPr>
          <p:cNvPr id="15" name="Rounded Rectangle 14"/>
          <p:cNvSpPr/>
          <p:nvPr/>
        </p:nvSpPr>
        <p:spPr>
          <a:xfrm>
            <a:off x="4251960" y="5065776"/>
            <a:ext cx="3657600" cy="1188720"/>
          </a:xfrm>
          <a:prstGeom prst="roundRect">
            <a:avLst/>
          </a:prstGeom>
          <a:solidFill>
            <a:srgbClr val="FFFDD0"/>
          </a:solidFill>
          <a:ln w="19050">
            <a:solidFill>
              <a:srgbClr val="B74C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389120" y="5120640"/>
            <a:ext cx="3383280" cy="566928"/>
          </a:xfrm>
          <a:prstGeom prst="rect">
            <a:avLst/>
          </a:prstGeom>
          <a:noFill/>
        </p:spPr>
        <p:txBody>
          <a:bodyPr wrap="square">
            <a:spAutoFit/>
          </a:bodyPr>
          <a:lstStyle/>
          <a:p>
            <a:pPr algn="l">
              <a:defRPr sz="1100" b="1" i="0">
                <a:solidFill>
                  <a:srgbClr val="B74C0E"/>
                </a:solidFill>
                <a:latin typeface="Comic Neue"/>
              </a:defRPr>
            </a:pPr>
            <a:r>
              <a:t>Machu Picchu is a beach resort on the coast of Mexico.</a:t>
            </a:r>
          </a:p>
        </p:txBody>
      </p:sp>
      <p:sp>
        <p:nvSpPr>
          <p:cNvPr id="17" name="Rounded Rectangle 16"/>
          <p:cNvSpPr/>
          <p:nvPr/>
        </p:nvSpPr>
        <p:spPr>
          <a:xfrm>
            <a:off x="4389120" y="5797296"/>
            <a:ext cx="338328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700" b="1" i="0">
                <a:solidFill>
                  <a:srgbClr val="004225"/>
                </a:solidFill>
                <a:latin typeface="Comic Neue"/>
              </a:defRPr>
            </a:pPr>
            <a:r>
              <a:t>FALSE ✗</a:t>
            </a:r>
          </a:p>
        </p:txBody>
      </p:sp>
      <p:sp>
        <p:nvSpPr>
          <p:cNvPr id="18" name="Rounded Rectangle 17"/>
          <p:cNvSpPr/>
          <p:nvPr/>
        </p:nvSpPr>
        <p:spPr>
          <a:xfrm>
            <a:off x="4389120" y="5797296"/>
            <a:ext cx="3383280" cy="420624"/>
          </a:xfrm>
          <a:prstGeom prst="roundRect">
            <a:avLst/>
          </a:prstGeom>
          <a:solidFill>
            <a:srgbClr val="B74C0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700" b="1" i="0">
                <a:solidFill>
                  <a:srgbClr val="FFFFFF"/>
                </a:solidFill>
                <a:latin typeface="Comic Neue"/>
              </a:defRPr>
            </a:pPr>
            <a:r>
              <a:t>?</a:t>
            </a:r>
          </a:p>
        </p:txBody>
      </p:sp>
      <p:sp>
        <p:nvSpPr>
          <p:cNvPr id="19" name="Rounded Rectangle 18"/>
          <p:cNvSpPr/>
          <p:nvPr/>
        </p:nvSpPr>
        <p:spPr>
          <a:xfrm>
            <a:off x="8138160" y="5065776"/>
            <a:ext cx="3657600" cy="1188720"/>
          </a:xfrm>
          <a:prstGeom prst="roundRect">
            <a:avLst/>
          </a:prstGeom>
          <a:solidFill>
            <a:srgbClr val="FFFDD0"/>
          </a:solidFill>
          <a:ln w="19050">
            <a:solidFill>
              <a:srgbClr val="B74C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75320" y="5120640"/>
            <a:ext cx="3383280" cy="566928"/>
          </a:xfrm>
          <a:prstGeom prst="rect">
            <a:avLst/>
          </a:prstGeom>
          <a:noFill/>
        </p:spPr>
        <p:txBody>
          <a:bodyPr wrap="square">
            <a:spAutoFit/>
          </a:bodyPr>
          <a:lstStyle/>
          <a:p>
            <a:pPr algn="l">
              <a:defRPr sz="1100" b="1" i="0">
                <a:solidFill>
                  <a:srgbClr val="B74C0E"/>
                </a:solidFill>
                <a:latin typeface="Comic Neue"/>
              </a:defRPr>
            </a:pPr>
            <a:r>
              <a:t>Patagonia, between Argentina and Chile, is known for its glaciers.</a:t>
            </a:r>
          </a:p>
        </p:txBody>
      </p:sp>
      <p:sp>
        <p:nvSpPr>
          <p:cNvPr id="21" name="Rounded Rectangle 20"/>
          <p:cNvSpPr/>
          <p:nvPr/>
        </p:nvSpPr>
        <p:spPr>
          <a:xfrm>
            <a:off x="8275320" y="5797296"/>
            <a:ext cx="3383280" cy="420624"/>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700" b="1" i="0">
                <a:solidFill>
                  <a:srgbClr val="004225"/>
                </a:solidFill>
                <a:latin typeface="Comic Neue"/>
              </a:defRPr>
            </a:pPr>
            <a:r>
              <a:t>TRUE ✓</a:t>
            </a:r>
          </a:p>
        </p:txBody>
      </p:sp>
      <p:sp>
        <p:nvSpPr>
          <p:cNvPr id="22" name="Rounded Rectangle 21"/>
          <p:cNvSpPr/>
          <p:nvPr/>
        </p:nvSpPr>
        <p:spPr>
          <a:xfrm>
            <a:off x="8275320" y="5797296"/>
            <a:ext cx="3383280" cy="420624"/>
          </a:xfrm>
          <a:prstGeom prst="roundRect">
            <a:avLst/>
          </a:prstGeom>
          <a:solidFill>
            <a:srgbClr val="B74C0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700" b="1" i="0">
                <a:solidFill>
                  <a:srgbClr val="FFFFFF"/>
                </a:solidFill>
                <a:latin typeface="Comic Neue"/>
              </a:defRPr>
            </a:pPr>
            <a:r>
              <a:t>?</a:t>
            </a:r>
          </a:p>
        </p:txBody>
      </p:sp>
      <p:sp>
        <p:nvSpPr>
          <p:cNvPr id="23" name="Rounded Rectangle 22"/>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Name TWO dream destinations from the text and say what you could do there.</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4"/>
                                        </p:tgtEl>
                                      </p:cBhvr>
                                    </p:animEffect>
                                    <p:set>
                                      <p:cBhvr>
                                        <p:cTn id="8" dur="1" fill="hold">
                                          <p:stCondLst>
                                            <p:cond delay="399"/>
                                          </p:stCondLst>
                                        </p:cTn>
                                        <p:tgtEl>
                                          <p:spTgt spid="1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8"/>
                                        </p:tgtEl>
                                      </p:cBhvr>
                                    </p:animEffect>
                                    <p:set>
                                      <p:cBhvr>
                                        <p:cTn id="13" dur="1" fill="hold">
                                          <p:stCondLst>
                                            <p:cond delay="399"/>
                                          </p:stCondLst>
                                        </p:cTn>
                                        <p:tgtEl>
                                          <p:spTgt spid="1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2"/>
                                        </p:tgtEl>
                                      </p:cBhvr>
                                    </p:animEffect>
                                    <p:set>
                                      <p:cBhvr>
                                        <p:cTn id="18" dur="1" fill="hold">
                                          <p:stCondLst>
                                            <p:cond delay="3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1"/>
      <p:bldP spid="22" grpId="2"/>
    </p:bldLst>
  </p:timing>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00838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SENTENCE BUILDER  ·  LAS VACACIONES DE MIS SUEÑOS</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Build your dream-holiday sentence</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Pick ONE from each column to describe your dream trip and how amazing it would be!</a:t>
            </a:r>
          </a:p>
        </p:txBody>
      </p:sp>
      <p:sp>
        <p:nvSpPr>
          <p:cNvPr id="8" name="Rounded Rectangle 7"/>
          <p:cNvSpPr/>
          <p:nvPr/>
        </p:nvSpPr>
        <p:spPr>
          <a:xfrm>
            <a:off x="365760" y="2432304"/>
            <a:ext cx="2743200" cy="475488"/>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VIAJARÍA A…</a:t>
            </a:r>
          </a:p>
        </p:txBody>
      </p:sp>
      <p:sp>
        <p:nvSpPr>
          <p:cNvPr id="9" name="Rounded Rectangle 8"/>
          <p:cNvSpPr/>
          <p:nvPr/>
        </p:nvSpPr>
        <p:spPr>
          <a:xfrm>
            <a:off x="365760" y="2980944"/>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75488" y="3035808"/>
            <a:ext cx="2523744" cy="457200"/>
          </a:xfrm>
          <a:prstGeom prst="rect">
            <a:avLst/>
          </a:prstGeom>
          <a:noFill/>
        </p:spPr>
        <p:txBody>
          <a:bodyPr wrap="square" anchor="ctr">
            <a:spAutoFit/>
          </a:bodyPr>
          <a:lstStyle/>
          <a:p>
            <a:pPr algn="l">
              <a:defRPr sz="1300" b="0" i="0">
                <a:solidFill>
                  <a:srgbClr val="1A1A1A"/>
                </a:solidFill>
                <a:latin typeface="Comic Neue"/>
              </a:defRPr>
            </a:pPr>
            <a:r>
              <a:t>Viajaría a una isla</a:t>
            </a:r>
          </a:p>
        </p:txBody>
      </p:sp>
      <p:sp>
        <p:nvSpPr>
          <p:cNvPr id="11" name="Rounded Rectangle 10"/>
          <p:cNvSpPr/>
          <p:nvPr/>
        </p:nvSpPr>
        <p:spPr>
          <a:xfrm>
            <a:off x="365760" y="3657600"/>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75488" y="3712463"/>
            <a:ext cx="2523744" cy="457200"/>
          </a:xfrm>
          <a:prstGeom prst="rect">
            <a:avLst/>
          </a:prstGeom>
          <a:noFill/>
        </p:spPr>
        <p:txBody>
          <a:bodyPr wrap="square" anchor="ctr">
            <a:spAutoFit/>
          </a:bodyPr>
          <a:lstStyle/>
          <a:p>
            <a:pPr algn="l">
              <a:defRPr sz="1300" b="0" i="0">
                <a:solidFill>
                  <a:srgbClr val="1A1A1A"/>
                </a:solidFill>
                <a:latin typeface="Comic Neue"/>
              </a:defRPr>
            </a:pPr>
            <a:r>
              <a:t>Viajaría a Perú</a:t>
            </a:r>
          </a:p>
        </p:txBody>
      </p:sp>
      <p:sp>
        <p:nvSpPr>
          <p:cNvPr id="13" name="Rounded Rectangle 12"/>
          <p:cNvSpPr/>
          <p:nvPr/>
        </p:nvSpPr>
        <p:spPr>
          <a:xfrm>
            <a:off x="365760" y="4334256"/>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75488" y="4389120"/>
            <a:ext cx="2523744" cy="457200"/>
          </a:xfrm>
          <a:prstGeom prst="rect">
            <a:avLst/>
          </a:prstGeom>
          <a:noFill/>
        </p:spPr>
        <p:txBody>
          <a:bodyPr wrap="square" anchor="ctr">
            <a:spAutoFit/>
          </a:bodyPr>
          <a:lstStyle/>
          <a:p>
            <a:pPr algn="l">
              <a:defRPr sz="1300" b="0" i="0">
                <a:solidFill>
                  <a:srgbClr val="1A1A1A"/>
                </a:solidFill>
                <a:latin typeface="Comic Neue"/>
              </a:defRPr>
            </a:pPr>
            <a:r>
              <a:t>Haría un crucero</a:t>
            </a:r>
          </a:p>
        </p:txBody>
      </p:sp>
      <p:sp>
        <p:nvSpPr>
          <p:cNvPr id="15" name="Rounded Rectangle 14"/>
          <p:cNvSpPr/>
          <p:nvPr/>
        </p:nvSpPr>
        <p:spPr>
          <a:xfrm>
            <a:off x="365760" y="5010912"/>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75488" y="5065775"/>
            <a:ext cx="2523744" cy="457200"/>
          </a:xfrm>
          <a:prstGeom prst="rect">
            <a:avLst/>
          </a:prstGeom>
          <a:noFill/>
        </p:spPr>
        <p:txBody>
          <a:bodyPr wrap="square" anchor="ctr">
            <a:spAutoFit/>
          </a:bodyPr>
          <a:lstStyle/>
          <a:p>
            <a:pPr algn="l">
              <a:defRPr sz="1300" b="0" i="0">
                <a:solidFill>
                  <a:srgbClr val="1A1A1A"/>
                </a:solidFill>
                <a:latin typeface="Comic Neue"/>
              </a:defRPr>
            </a:pPr>
            <a:r>
              <a:t>Viajaría al Caribe</a:t>
            </a:r>
          </a:p>
        </p:txBody>
      </p:sp>
      <p:sp>
        <p:nvSpPr>
          <p:cNvPr id="17" name="Rounded Rectangle 16"/>
          <p:cNvSpPr/>
          <p:nvPr/>
        </p:nvSpPr>
        <p:spPr>
          <a:xfrm>
            <a:off x="3246120" y="2432304"/>
            <a:ext cx="2743200" cy="475488"/>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Y…</a:t>
            </a:r>
          </a:p>
        </p:txBody>
      </p:sp>
      <p:sp>
        <p:nvSpPr>
          <p:cNvPr id="18" name="Rounded Rectangle 17"/>
          <p:cNvSpPr/>
          <p:nvPr/>
        </p:nvSpPr>
        <p:spPr>
          <a:xfrm>
            <a:off x="3246120" y="2980944"/>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3355848" y="3035808"/>
            <a:ext cx="2523744" cy="457200"/>
          </a:xfrm>
          <a:prstGeom prst="rect">
            <a:avLst/>
          </a:prstGeom>
          <a:noFill/>
        </p:spPr>
        <p:txBody>
          <a:bodyPr wrap="square" anchor="ctr">
            <a:spAutoFit/>
          </a:bodyPr>
          <a:lstStyle/>
          <a:p>
            <a:pPr algn="l">
              <a:defRPr sz="1300" b="0" i="0">
                <a:solidFill>
                  <a:srgbClr val="1A1A1A"/>
                </a:solidFill>
                <a:latin typeface="Comic Neue"/>
              </a:defRPr>
            </a:pPr>
            <a:r>
              <a:t>y me alojaría en un resort</a:t>
            </a:r>
          </a:p>
        </p:txBody>
      </p:sp>
      <p:sp>
        <p:nvSpPr>
          <p:cNvPr id="20" name="Rounded Rectangle 19"/>
          <p:cNvSpPr/>
          <p:nvPr/>
        </p:nvSpPr>
        <p:spPr>
          <a:xfrm>
            <a:off x="3246120" y="3657600"/>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3355848" y="3712463"/>
            <a:ext cx="2523744" cy="457200"/>
          </a:xfrm>
          <a:prstGeom prst="rect">
            <a:avLst/>
          </a:prstGeom>
          <a:noFill/>
        </p:spPr>
        <p:txBody>
          <a:bodyPr wrap="square" anchor="ctr">
            <a:spAutoFit/>
          </a:bodyPr>
          <a:lstStyle/>
          <a:p>
            <a:pPr algn="l">
              <a:defRPr sz="1300" b="0" i="0">
                <a:solidFill>
                  <a:srgbClr val="1A1A1A"/>
                </a:solidFill>
                <a:latin typeface="Comic Neue"/>
              </a:defRPr>
            </a:pPr>
            <a:r>
              <a:t>y descansaría junto al mar</a:t>
            </a:r>
          </a:p>
        </p:txBody>
      </p:sp>
      <p:sp>
        <p:nvSpPr>
          <p:cNvPr id="22" name="Rounded Rectangle 21"/>
          <p:cNvSpPr/>
          <p:nvPr/>
        </p:nvSpPr>
        <p:spPr>
          <a:xfrm>
            <a:off x="3246120" y="4334256"/>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3355848" y="4389120"/>
            <a:ext cx="2523744" cy="457200"/>
          </a:xfrm>
          <a:prstGeom prst="rect">
            <a:avLst/>
          </a:prstGeom>
          <a:noFill/>
        </p:spPr>
        <p:txBody>
          <a:bodyPr wrap="square" anchor="ctr">
            <a:spAutoFit/>
          </a:bodyPr>
          <a:lstStyle/>
          <a:p>
            <a:pPr algn="l">
              <a:defRPr sz="1300" b="0" i="0">
                <a:solidFill>
                  <a:srgbClr val="1A1A1A"/>
                </a:solidFill>
                <a:latin typeface="Comic Neue"/>
              </a:defRPr>
            </a:pPr>
            <a:r>
              <a:t>y disfrutaría del paisaje</a:t>
            </a:r>
          </a:p>
        </p:txBody>
      </p:sp>
      <p:sp>
        <p:nvSpPr>
          <p:cNvPr id="24" name="Rounded Rectangle 23"/>
          <p:cNvSpPr/>
          <p:nvPr/>
        </p:nvSpPr>
        <p:spPr>
          <a:xfrm>
            <a:off x="3246120" y="5010912"/>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3355848" y="5065775"/>
            <a:ext cx="2523744" cy="457200"/>
          </a:xfrm>
          <a:prstGeom prst="rect">
            <a:avLst/>
          </a:prstGeom>
          <a:noFill/>
        </p:spPr>
        <p:txBody>
          <a:bodyPr wrap="square" anchor="ctr">
            <a:spAutoFit/>
          </a:bodyPr>
          <a:lstStyle/>
          <a:p>
            <a:pPr algn="l">
              <a:defRPr sz="1300" b="0" i="0">
                <a:solidFill>
                  <a:srgbClr val="1A1A1A"/>
                </a:solidFill>
                <a:latin typeface="Comic Neue"/>
              </a:defRPr>
            </a:pPr>
            <a:r>
              <a:t>y me relajaría en la playa</a:t>
            </a:r>
          </a:p>
        </p:txBody>
      </p:sp>
      <p:sp>
        <p:nvSpPr>
          <p:cNvPr id="26" name="Rounded Rectangle 25"/>
          <p:cNvSpPr/>
          <p:nvPr/>
        </p:nvSpPr>
        <p:spPr>
          <a:xfrm>
            <a:off x="6126480" y="2432304"/>
            <a:ext cx="2743200" cy="475488"/>
          </a:xfrm>
          <a:prstGeom prst="roundRect">
            <a:avLst/>
          </a:prstGeom>
          <a:solidFill>
            <a:srgbClr val="43AA3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PODRÍA…</a:t>
            </a:r>
          </a:p>
        </p:txBody>
      </p:sp>
      <p:sp>
        <p:nvSpPr>
          <p:cNvPr id="27" name="Rounded Rectangle 26"/>
          <p:cNvSpPr/>
          <p:nvPr/>
        </p:nvSpPr>
        <p:spPr>
          <a:xfrm>
            <a:off x="6126480" y="2980944"/>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236208" y="3035808"/>
            <a:ext cx="2523744" cy="457200"/>
          </a:xfrm>
          <a:prstGeom prst="rect">
            <a:avLst/>
          </a:prstGeom>
          <a:noFill/>
        </p:spPr>
        <p:txBody>
          <a:bodyPr wrap="square" anchor="ctr">
            <a:spAutoFit/>
          </a:bodyPr>
          <a:lstStyle/>
          <a:p>
            <a:pPr algn="l">
              <a:defRPr sz="1300" b="0" i="0">
                <a:solidFill>
                  <a:srgbClr val="1A1A1A"/>
                </a:solidFill>
                <a:latin typeface="Comic Neue"/>
              </a:defRPr>
            </a:pPr>
            <a:r>
              <a:t>Podría nadar</a:t>
            </a:r>
          </a:p>
        </p:txBody>
      </p:sp>
      <p:sp>
        <p:nvSpPr>
          <p:cNvPr id="29" name="Rounded Rectangle 28"/>
          <p:cNvSpPr/>
          <p:nvPr/>
        </p:nvSpPr>
        <p:spPr>
          <a:xfrm>
            <a:off x="6126480" y="3657600"/>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236208" y="3712463"/>
            <a:ext cx="2523744" cy="457200"/>
          </a:xfrm>
          <a:prstGeom prst="rect">
            <a:avLst/>
          </a:prstGeom>
          <a:noFill/>
        </p:spPr>
        <p:txBody>
          <a:bodyPr wrap="square" anchor="ctr">
            <a:spAutoFit/>
          </a:bodyPr>
          <a:lstStyle/>
          <a:p>
            <a:pPr algn="l">
              <a:defRPr sz="1300" b="0" i="0">
                <a:solidFill>
                  <a:srgbClr val="1A1A1A"/>
                </a:solidFill>
                <a:latin typeface="Comic Neue"/>
              </a:defRPr>
            </a:pPr>
            <a:r>
              <a:t>Podría relajarme</a:t>
            </a:r>
          </a:p>
        </p:txBody>
      </p:sp>
      <p:sp>
        <p:nvSpPr>
          <p:cNvPr id="31" name="Rounded Rectangle 30"/>
          <p:cNvSpPr/>
          <p:nvPr/>
        </p:nvSpPr>
        <p:spPr>
          <a:xfrm>
            <a:off x="6126480" y="4334256"/>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6236208" y="4389120"/>
            <a:ext cx="2523744" cy="457200"/>
          </a:xfrm>
          <a:prstGeom prst="rect">
            <a:avLst/>
          </a:prstGeom>
          <a:noFill/>
        </p:spPr>
        <p:txBody>
          <a:bodyPr wrap="square" anchor="ctr">
            <a:spAutoFit/>
          </a:bodyPr>
          <a:lstStyle/>
          <a:p>
            <a:pPr algn="l">
              <a:defRPr sz="1300" b="0" i="0">
                <a:solidFill>
                  <a:srgbClr val="1A1A1A"/>
                </a:solidFill>
                <a:latin typeface="Comic Neue"/>
              </a:defRPr>
            </a:pPr>
            <a:r>
              <a:t>Podría explorar</a:t>
            </a:r>
          </a:p>
        </p:txBody>
      </p:sp>
      <p:sp>
        <p:nvSpPr>
          <p:cNvPr id="33" name="Rounded Rectangle 32"/>
          <p:cNvSpPr/>
          <p:nvPr/>
        </p:nvSpPr>
        <p:spPr>
          <a:xfrm>
            <a:off x="6126480" y="5010912"/>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6236208" y="5065775"/>
            <a:ext cx="2523744" cy="457200"/>
          </a:xfrm>
          <a:prstGeom prst="rect">
            <a:avLst/>
          </a:prstGeom>
          <a:noFill/>
        </p:spPr>
        <p:txBody>
          <a:bodyPr wrap="square" anchor="ctr">
            <a:spAutoFit/>
          </a:bodyPr>
          <a:lstStyle/>
          <a:p>
            <a:pPr algn="l">
              <a:defRPr sz="1300" b="0" i="0">
                <a:solidFill>
                  <a:srgbClr val="1A1A1A"/>
                </a:solidFill>
                <a:latin typeface="Comic Neue"/>
              </a:defRPr>
            </a:pPr>
            <a:r>
              <a:t>Podría descansar</a:t>
            </a:r>
          </a:p>
        </p:txBody>
      </p:sp>
      <p:sp>
        <p:nvSpPr>
          <p:cNvPr id="35" name="Rounded Rectangle 34"/>
          <p:cNvSpPr/>
          <p:nvPr/>
        </p:nvSpPr>
        <p:spPr>
          <a:xfrm>
            <a:off x="9006840" y="2432304"/>
            <a:ext cx="2743200" cy="475488"/>
          </a:xfrm>
          <a:prstGeom prst="roundRect">
            <a:avLst/>
          </a:prstGeom>
          <a:solidFill>
            <a:srgbClr val="B74C0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¡SERÍA…!</a:t>
            </a:r>
          </a:p>
        </p:txBody>
      </p:sp>
      <p:sp>
        <p:nvSpPr>
          <p:cNvPr id="36" name="Rounded Rectangle 35"/>
          <p:cNvSpPr/>
          <p:nvPr/>
        </p:nvSpPr>
        <p:spPr>
          <a:xfrm>
            <a:off x="9006840" y="2980944"/>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9116567" y="3035808"/>
            <a:ext cx="2523744" cy="457200"/>
          </a:xfrm>
          <a:prstGeom prst="rect">
            <a:avLst/>
          </a:prstGeom>
          <a:noFill/>
        </p:spPr>
        <p:txBody>
          <a:bodyPr wrap="square" anchor="ctr">
            <a:spAutoFit/>
          </a:bodyPr>
          <a:lstStyle/>
          <a:p>
            <a:pPr algn="l">
              <a:defRPr sz="1300" b="0" i="0">
                <a:solidFill>
                  <a:srgbClr val="1A1A1A"/>
                </a:solidFill>
                <a:latin typeface="Comic Neue"/>
              </a:defRPr>
            </a:pPr>
            <a:r>
              <a:t>¡Sería increíble!</a:t>
            </a:r>
          </a:p>
        </p:txBody>
      </p:sp>
      <p:sp>
        <p:nvSpPr>
          <p:cNvPr id="38" name="Rounded Rectangle 37"/>
          <p:cNvSpPr/>
          <p:nvPr/>
        </p:nvSpPr>
        <p:spPr>
          <a:xfrm>
            <a:off x="9006840" y="3657600"/>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9116567" y="3712463"/>
            <a:ext cx="2523744" cy="457200"/>
          </a:xfrm>
          <a:prstGeom prst="rect">
            <a:avLst/>
          </a:prstGeom>
          <a:noFill/>
        </p:spPr>
        <p:txBody>
          <a:bodyPr wrap="square" anchor="ctr">
            <a:spAutoFit/>
          </a:bodyPr>
          <a:lstStyle/>
          <a:p>
            <a:pPr algn="l">
              <a:defRPr sz="1300" b="0" i="0">
                <a:solidFill>
                  <a:srgbClr val="1A1A1A"/>
                </a:solidFill>
                <a:latin typeface="Comic Neue"/>
              </a:defRPr>
            </a:pPr>
            <a:r>
              <a:t>¡Sería perfecto!</a:t>
            </a:r>
          </a:p>
        </p:txBody>
      </p:sp>
      <p:sp>
        <p:nvSpPr>
          <p:cNvPr id="40" name="Rounded Rectangle 39"/>
          <p:cNvSpPr/>
          <p:nvPr/>
        </p:nvSpPr>
        <p:spPr>
          <a:xfrm>
            <a:off x="9006840" y="4334256"/>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9116567" y="4389120"/>
            <a:ext cx="2523744" cy="457200"/>
          </a:xfrm>
          <a:prstGeom prst="rect">
            <a:avLst/>
          </a:prstGeom>
          <a:noFill/>
        </p:spPr>
        <p:txBody>
          <a:bodyPr wrap="square" anchor="ctr">
            <a:spAutoFit/>
          </a:bodyPr>
          <a:lstStyle/>
          <a:p>
            <a:pPr algn="l">
              <a:defRPr sz="1300" b="0" i="0">
                <a:solidFill>
                  <a:srgbClr val="1A1A1A"/>
                </a:solidFill>
                <a:latin typeface="Comic Neue"/>
              </a:defRPr>
            </a:pPr>
            <a:r>
              <a:t>¡Sería inolvidable!</a:t>
            </a:r>
          </a:p>
        </p:txBody>
      </p:sp>
      <p:sp>
        <p:nvSpPr>
          <p:cNvPr id="42" name="Rounded Rectangle 41"/>
          <p:cNvSpPr/>
          <p:nvPr/>
        </p:nvSpPr>
        <p:spPr>
          <a:xfrm>
            <a:off x="9006840" y="5010912"/>
            <a:ext cx="274320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9116567" y="5065775"/>
            <a:ext cx="2523744" cy="457200"/>
          </a:xfrm>
          <a:prstGeom prst="rect">
            <a:avLst/>
          </a:prstGeom>
          <a:noFill/>
        </p:spPr>
        <p:txBody>
          <a:bodyPr wrap="square" anchor="ctr">
            <a:spAutoFit/>
          </a:bodyPr>
          <a:lstStyle/>
          <a:p>
            <a:pPr algn="l">
              <a:defRPr sz="1300" b="0" i="0">
                <a:solidFill>
                  <a:srgbClr val="1A1A1A"/>
                </a:solidFill>
                <a:latin typeface="Comic Neue"/>
              </a:defRPr>
            </a:pPr>
            <a:r>
              <a:t>¡Sería un paraíso!</a:t>
            </a:r>
          </a:p>
        </p:txBody>
      </p:sp>
      <p:sp>
        <p:nvSpPr>
          <p:cNvPr id="44" name="Rounded Rectangle 43"/>
          <p:cNvSpPr/>
          <p:nvPr/>
        </p:nvSpPr>
        <p:spPr>
          <a:xfrm>
            <a:off x="365760" y="5705856"/>
            <a:ext cx="11430000"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1A1A1A"/>
                </a:solidFill>
                <a:latin typeface="Comic Neue"/>
              </a:defRPr>
            </a:pPr>
            <a:r>
              <a:t>★ TIP: start with viajaría a…, add y + another conditional, say what you podría do, then finish with ¡sería…!</a:t>
            </a:r>
          </a:p>
        </p:txBody>
      </p:sp>
      <p:sp>
        <p:nvSpPr>
          <p:cNvPr id="45" name="Rounded Rectangle 44"/>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Build 3 sentences. Read them to your partner!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GAME  ·  PASAPALABRA</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El rosco — ¡las vacaciones de ensueño!</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Answer starts with the given letter. Read the clue, say it, then click!</a:t>
            </a:r>
          </a:p>
        </p:txBody>
      </p:sp>
      <p:sp>
        <p:nvSpPr>
          <p:cNvPr id="8" name="Oval 7"/>
          <p:cNvSpPr/>
          <p:nvPr/>
        </p:nvSpPr>
        <p:spPr>
          <a:xfrm>
            <a:off x="365760" y="2505456"/>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1</a:t>
            </a:r>
          </a:p>
        </p:txBody>
      </p:sp>
      <p:sp>
        <p:nvSpPr>
          <p:cNvPr id="9" name="Rounded Rectangle 8"/>
          <p:cNvSpPr/>
          <p:nvPr/>
        </p:nvSpPr>
        <p:spPr>
          <a:xfrm>
            <a:off x="896112" y="2468880"/>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05840" y="2542032"/>
            <a:ext cx="3200400" cy="566928"/>
          </a:xfrm>
          <a:prstGeom prst="rect">
            <a:avLst/>
          </a:prstGeom>
          <a:noFill/>
        </p:spPr>
        <p:txBody>
          <a:bodyPr wrap="square" anchor="ctr">
            <a:spAutoFit/>
          </a:bodyPr>
          <a:lstStyle/>
          <a:p>
            <a:pPr algn="l">
              <a:defRPr sz="1400" b="0" i="0">
                <a:solidFill>
                  <a:srgbClr val="1A1A1A"/>
                </a:solidFill>
                <a:latin typeface="Comic Neue"/>
              </a:defRPr>
            </a:pPr>
            <a:r>
              <a:t>A — adventure</a:t>
            </a:r>
          </a:p>
        </p:txBody>
      </p:sp>
      <p:sp>
        <p:nvSpPr>
          <p:cNvPr id="11" name="Rounded Rectangle 10"/>
          <p:cNvSpPr/>
          <p:nvPr/>
        </p:nvSpPr>
        <p:spPr>
          <a:xfrm>
            <a:off x="4370832" y="2468880"/>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la aventura</a:t>
            </a:r>
          </a:p>
        </p:txBody>
      </p:sp>
      <p:sp>
        <p:nvSpPr>
          <p:cNvPr id="12" name="Rounded Rectangle 11"/>
          <p:cNvSpPr/>
          <p:nvPr/>
        </p:nvSpPr>
        <p:spPr>
          <a:xfrm>
            <a:off x="4370832" y="2468880"/>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13" name="Oval 12"/>
          <p:cNvSpPr/>
          <p:nvPr/>
        </p:nvSpPr>
        <p:spPr>
          <a:xfrm>
            <a:off x="6153912" y="2505456"/>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2</a:t>
            </a:r>
          </a:p>
        </p:txBody>
      </p:sp>
      <p:sp>
        <p:nvSpPr>
          <p:cNvPr id="14" name="Rounded Rectangle 13"/>
          <p:cNvSpPr/>
          <p:nvPr/>
        </p:nvSpPr>
        <p:spPr>
          <a:xfrm>
            <a:off x="6684264" y="2468880"/>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793992" y="2542032"/>
            <a:ext cx="3200400" cy="566928"/>
          </a:xfrm>
          <a:prstGeom prst="rect">
            <a:avLst/>
          </a:prstGeom>
          <a:noFill/>
        </p:spPr>
        <p:txBody>
          <a:bodyPr wrap="square" anchor="ctr">
            <a:spAutoFit/>
          </a:bodyPr>
          <a:lstStyle/>
          <a:p>
            <a:pPr algn="l">
              <a:defRPr sz="1400" b="0" i="0">
                <a:solidFill>
                  <a:srgbClr val="1A1A1A"/>
                </a:solidFill>
                <a:latin typeface="Comic Neue"/>
              </a:defRPr>
            </a:pPr>
            <a:r>
              <a:t>C — a ship holiday by sea</a:t>
            </a:r>
          </a:p>
        </p:txBody>
      </p:sp>
      <p:sp>
        <p:nvSpPr>
          <p:cNvPr id="16" name="Rounded Rectangle 15"/>
          <p:cNvSpPr/>
          <p:nvPr/>
        </p:nvSpPr>
        <p:spPr>
          <a:xfrm>
            <a:off x="10158984" y="2468880"/>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el crucero</a:t>
            </a:r>
          </a:p>
        </p:txBody>
      </p:sp>
      <p:sp>
        <p:nvSpPr>
          <p:cNvPr id="17" name="Rounded Rectangle 16"/>
          <p:cNvSpPr/>
          <p:nvPr/>
        </p:nvSpPr>
        <p:spPr>
          <a:xfrm>
            <a:off x="10158984" y="2468880"/>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18" name="Oval 17"/>
          <p:cNvSpPr/>
          <p:nvPr/>
        </p:nvSpPr>
        <p:spPr>
          <a:xfrm>
            <a:off x="365760" y="3401568"/>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3</a:t>
            </a:r>
          </a:p>
        </p:txBody>
      </p:sp>
      <p:sp>
        <p:nvSpPr>
          <p:cNvPr id="19" name="Rounded Rectangle 18"/>
          <p:cNvSpPr/>
          <p:nvPr/>
        </p:nvSpPr>
        <p:spPr>
          <a:xfrm>
            <a:off x="896112" y="3364992"/>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005840" y="3438144"/>
            <a:ext cx="3200400" cy="566928"/>
          </a:xfrm>
          <a:prstGeom prst="rect">
            <a:avLst/>
          </a:prstGeom>
          <a:noFill/>
        </p:spPr>
        <p:txBody>
          <a:bodyPr wrap="square" anchor="ctr">
            <a:spAutoFit/>
          </a:bodyPr>
          <a:lstStyle/>
          <a:p>
            <a:pPr algn="l">
              <a:defRPr sz="1400" b="0" i="0">
                <a:solidFill>
                  <a:srgbClr val="1A1A1A"/>
                </a:solidFill>
                <a:latin typeface="Comic Neue"/>
              </a:defRPr>
            </a:pPr>
            <a:r>
              <a:t>D — to rest</a:t>
            </a:r>
          </a:p>
        </p:txBody>
      </p:sp>
      <p:sp>
        <p:nvSpPr>
          <p:cNvPr id="21" name="Rounded Rectangle 20"/>
          <p:cNvSpPr/>
          <p:nvPr/>
        </p:nvSpPr>
        <p:spPr>
          <a:xfrm>
            <a:off x="4370832" y="3364992"/>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descansar</a:t>
            </a:r>
          </a:p>
        </p:txBody>
      </p:sp>
      <p:sp>
        <p:nvSpPr>
          <p:cNvPr id="22" name="Rounded Rectangle 21"/>
          <p:cNvSpPr/>
          <p:nvPr/>
        </p:nvSpPr>
        <p:spPr>
          <a:xfrm>
            <a:off x="4370832" y="3364992"/>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23" name="Oval 22"/>
          <p:cNvSpPr/>
          <p:nvPr/>
        </p:nvSpPr>
        <p:spPr>
          <a:xfrm>
            <a:off x="6153912" y="3401568"/>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4</a:t>
            </a:r>
          </a:p>
        </p:txBody>
      </p:sp>
      <p:sp>
        <p:nvSpPr>
          <p:cNvPr id="24" name="Rounded Rectangle 23"/>
          <p:cNvSpPr/>
          <p:nvPr/>
        </p:nvSpPr>
        <p:spPr>
          <a:xfrm>
            <a:off x="6684264" y="3364992"/>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793992" y="3438144"/>
            <a:ext cx="3200400" cy="566928"/>
          </a:xfrm>
          <a:prstGeom prst="rect">
            <a:avLst/>
          </a:prstGeom>
          <a:noFill/>
        </p:spPr>
        <p:txBody>
          <a:bodyPr wrap="square" anchor="ctr">
            <a:spAutoFit/>
          </a:bodyPr>
          <a:lstStyle/>
          <a:p>
            <a:pPr algn="l">
              <a:defRPr sz="1400" b="0" i="0">
                <a:solidFill>
                  <a:srgbClr val="1A1A1A"/>
                </a:solidFill>
                <a:latin typeface="Comic Neue"/>
              </a:defRPr>
            </a:pPr>
            <a:r>
              <a:t>I — land surrounded by sea</a:t>
            </a:r>
          </a:p>
        </p:txBody>
      </p:sp>
      <p:sp>
        <p:nvSpPr>
          <p:cNvPr id="26" name="Rounded Rectangle 25"/>
          <p:cNvSpPr/>
          <p:nvPr/>
        </p:nvSpPr>
        <p:spPr>
          <a:xfrm>
            <a:off x="10158984" y="3364992"/>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la isla</a:t>
            </a:r>
          </a:p>
        </p:txBody>
      </p:sp>
      <p:sp>
        <p:nvSpPr>
          <p:cNvPr id="27" name="Rounded Rectangle 26"/>
          <p:cNvSpPr/>
          <p:nvPr/>
        </p:nvSpPr>
        <p:spPr>
          <a:xfrm>
            <a:off x="10158984" y="3364992"/>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28" name="Oval 27"/>
          <p:cNvSpPr/>
          <p:nvPr/>
        </p:nvSpPr>
        <p:spPr>
          <a:xfrm>
            <a:off x="365760" y="4297680"/>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5</a:t>
            </a:r>
          </a:p>
        </p:txBody>
      </p:sp>
      <p:sp>
        <p:nvSpPr>
          <p:cNvPr id="29" name="Rounded Rectangle 28"/>
          <p:cNvSpPr/>
          <p:nvPr/>
        </p:nvSpPr>
        <p:spPr>
          <a:xfrm>
            <a:off x="896112" y="4261104"/>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005840" y="4334256"/>
            <a:ext cx="3200400" cy="566928"/>
          </a:xfrm>
          <a:prstGeom prst="rect">
            <a:avLst/>
          </a:prstGeom>
          <a:noFill/>
        </p:spPr>
        <p:txBody>
          <a:bodyPr wrap="square" anchor="ctr">
            <a:spAutoFit/>
          </a:bodyPr>
          <a:lstStyle/>
          <a:p>
            <a:pPr algn="l">
              <a:defRPr sz="1400" b="0" i="0">
                <a:solidFill>
                  <a:srgbClr val="1A1A1A"/>
                </a:solidFill>
                <a:latin typeface="Comic Neue"/>
              </a:defRPr>
            </a:pPr>
            <a:r>
              <a:t>P — a perfect, idyllic place</a:t>
            </a:r>
          </a:p>
        </p:txBody>
      </p:sp>
      <p:sp>
        <p:nvSpPr>
          <p:cNvPr id="31" name="Rounded Rectangle 30"/>
          <p:cNvSpPr/>
          <p:nvPr/>
        </p:nvSpPr>
        <p:spPr>
          <a:xfrm>
            <a:off x="4370832" y="4261104"/>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el paraíso</a:t>
            </a:r>
          </a:p>
        </p:txBody>
      </p:sp>
      <p:sp>
        <p:nvSpPr>
          <p:cNvPr id="32" name="Rounded Rectangle 31"/>
          <p:cNvSpPr/>
          <p:nvPr/>
        </p:nvSpPr>
        <p:spPr>
          <a:xfrm>
            <a:off x="4370832" y="4261104"/>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33" name="Oval 32"/>
          <p:cNvSpPr/>
          <p:nvPr/>
        </p:nvSpPr>
        <p:spPr>
          <a:xfrm>
            <a:off x="6153912" y="4297680"/>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6</a:t>
            </a:r>
          </a:p>
        </p:txBody>
      </p:sp>
      <p:sp>
        <p:nvSpPr>
          <p:cNvPr id="34" name="Rounded Rectangle 33"/>
          <p:cNvSpPr/>
          <p:nvPr/>
        </p:nvSpPr>
        <p:spPr>
          <a:xfrm>
            <a:off x="6684264" y="4261104"/>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6793992" y="4334256"/>
            <a:ext cx="3200400" cy="566928"/>
          </a:xfrm>
          <a:prstGeom prst="rect">
            <a:avLst/>
          </a:prstGeom>
          <a:noFill/>
        </p:spPr>
        <p:txBody>
          <a:bodyPr wrap="square" anchor="ctr">
            <a:spAutoFit/>
          </a:bodyPr>
          <a:lstStyle/>
          <a:p>
            <a:pPr algn="l">
              <a:defRPr sz="1400" b="0" i="0">
                <a:solidFill>
                  <a:srgbClr val="1A1A1A"/>
                </a:solidFill>
                <a:latin typeface="Comic Neue"/>
              </a:defRPr>
            </a:pPr>
            <a:r>
              <a:t>R — a holiday complex / resort</a:t>
            </a:r>
          </a:p>
        </p:txBody>
      </p:sp>
      <p:sp>
        <p:nvSpPr>
          <p:cNvPr id="36" name="Rounded Rectangle 35"/>
          <p:cNvSpPr/>
          <p:nvPr/>
        </p:nvSpPr>
        <p:spPr>
          <a:xfrm>
            <a:off x="10158984" y="4261104"/>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el resort</a:t>
            </a:r>
          </a:p>
        </p:txBody>
      </p:sp>
      <p:sp>
        <p:nvSpPr>
          <p:cNvPr id="37" name="Rounded Rectangle 36"/>
          <p:cNvSpPr/>
          <p:nvPr/>
        </p:nvSpPr>
        <p:spPr>
          <a:xfrm>
            <a:off x="10158984" y="4261104"/>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38" name="Oval 37"/>
          <p:cNvSpPr/>
          <p:nvPr/>
        </p:nvSpPr>
        <p:spPr>
          <a:xfrm>
            <a:off x="365760" y="5193792"/>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7</a:t>
            </a:r>
          </a:p>
        </p:txBody>
      </p:sp>
      <p:sp>
        <p:nvSpPr>
          <p:cNvPr id="39" name="Rounded Rectangle 38"/>
          <p:cNvSpPr/>
          <p:nvPr/>
        </p:nvSpPr>
        <p:spPr>
          <a:xfrm>
            <a:off x="896112" y="5157216"/>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1005840" y="5230368"/>
            <a:ext cx="3200400" cy="566928"/>
          </a:xfrm>
          <a:prstGeom prst="rect">
            <a:avLst/>
          </a:prstGeom>
          <a:noFill/>
        </p:spPr>
        <p:txBody>
          <a:bodyPr wrap="square" anchor="ctr">
            <a:spAutoFit/>
          </a:bodyPr>
          <a:lstStyle/>
          <a:p>
            <a:pPr algn="l">
              <a:defRPr sz="1400" b="0" i="0">
                <a:solidFill>
                  <a:srgbClr val="1A1A1A"/>
                </a:solidFill>
                <a:latin typeface="Comic Neue"/>
              </a:defRPr>
            </a:pPr>
            <a:r>
              <a:t>S — it would be incredible</a:t>
            </a:r>
          </a:p>
        </p:txBody>
      </p:sp>
      <p:sp>
        <p:nvSpPr>
          <p:cNvPr id="41" name="Rounded Rectangle 40"/>
          <p:cNvSpPr/>
          <p:nvPr/>
        </p:nvSpPr>
        <p:spPr>
          <a:xfrm>
            <a:off x="4370832" y="5157216"/>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sería increíble</a:t>
            </a:r>
          </a:p>
        </p:txBody>
      </p:sp>
      <p:sp>
        <p:nvSpPr>
          <p:cNvPr id="42" name="Rounded Rectangle 41"/>
          <p:cNvSpPr/>
          <p:nvPr/>
        </p:nvSpPr>
        <p:spPr>
          <a:xfrm>
            <a:off x="4370832" y="5157216"/>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43" name="Oval 42"/>
          <p:cNvSpPr/>
          <p:nvPr/>
        </p:nvSpPr>
        <p:spPr>
          <a:xfrm>
            <a:off x="6153912" y="5193792"/>
            <a:ext cx="420624" cy="420624"/>
          </a:xfrm>
          <a:prstGeom prst="ellipse">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8</a:t>
            </a:r>
          </a:p>
        </p:txBody>
      </p:sp>
      <p:sp>
        <p:nvSpPr>
          <p:cNvPr id="44" name="Rounded Rectangle 43"/>
          <p:cNvSpPr/>
          <p:nvPr/>
        </p:nvSpPr>
        <p:spPr>
          <a:xfrm>
            <a:off x="6684264" y="5157216"/>
            <a:ext cx="3383280" cy="731520"/>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6793992" y="5230368"/>
            <a:ext cx="3200400" cy="566928"/>
          </a:xfrm>
          <a:prstGeom prst="rect">
            <a:avLst/>
          </a:prstGeom>
          <a:noFill/>
        </p:spPr>
        <p:txBody>
          <a:bodyPr wrap="square" anchor="ctr">
            <a:spAutoFit/>
          </a:bodyPr>
          <a:lstStyle/>
          <a:p>
            <a:pPr algn="l">
              <a:defRPr sz="1400" b="0" i="0">
                <a:solidFill>
                  <a:srgbClr val="1A1A1A"/>
                </a:solidFill>
                <a:latin typeface="Comic Neue"/>
              </a:defRPr>
            </a:pPr>
            <a:r>
              <a:t>V — the ideal trip</a:t>
            </a:r>
          </a:p>
        </p:txBody>
      </p:sp>
      <p:sp>
        <p:nvSpPr>
          <p:cNvPr id="46" name="Rounded Rectangle 45"/>
          <p:cNvSpPr/>
          <p:nvPr/>
        </p:nvSpPr>
        <p:spPr>
          <a:xfrm>
            <a:off x="10158984" y="5157216"/>
            <a:ext cx="1691640" cy="73152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el viaje ideal</a:t>
            </a:r>
          </a:p>
        </p:txBody>
      </p:sp>
      <p:sp>
        <p:nvSpPr>
          <p:cNvPr id="47" name="Rounded Rectangle 46"/>
          <p:cNvSpPr/>
          <p:nvPr/>
        </p:nvSpPr>
        <p:spPr>
          <a:xfrm>
            <a:off x="10158984" y="5157216"/>
            <a:ext cx="1691640" cy="731520"/>
          </a:xfrm>
          <a:prstGeom prst="roundRect">
            <a:avLst/>
          </a:prstGeom>
          <a:solidFill>
            <a:srgbClr val="023E8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t>
            </a:r>
          </a:p>
        </p:txBody>
      </p:sp>
      <p:sp>
        <p:nvSpPr>
          <p:cNvPr id="48" name="Rounded Rectangle 47"/>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Write the 8 answers. Who can do the full rosco from memory?</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2"/>
                                        </p:tgtEl>
                                      </p:cBhvr>
                                    </p:animEffect>
                                    <p:set>
                                      <p:cBhvr>
                                        <p:cTn id="8" dur="1" fill="hold">
                                          <p:stCondLst>
                                            <p:cond delay="399"/>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7"/>
                                        </p:tgtEl>
                                      </p:cBhvr>
                                    </p:animEffect>
                                    <p:set>
                                      <p:cBhvr>
                                        <p:cTn id="13" dur="1" fill="hold">
                                          <p:stCondLst>
                                            <p:cond delay="399"/>
                                          </p:stCondLst>
                                        </p:cTn>
                                        <p:tgtEl>
                                          <p:spTgt spid="1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2"/>
                                        </p:tgtEl>
                                      </p:cBhvr>
                                    </p:animEffect>
                                    <p:set>
                                      <p:cBhvr>
                                        <p:cTn id="18" dur="1" fill="hold">
                                          <p:stCondLst>
                                            <p:cond delay="399"/>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27"/>
                                        </p:tgtEl>
                                      </p:cBhvr>
                                    </p:animEffect>
                                    <p:set>
                                      <p:cBhvr>
                                        <p:cTn id="23" dur="1" fill="hold">
                                          <p:stCondLst>
                                            <p:cond delay="399"/>
                                          </p:stCondLst>
                                        </p:cTn>
                                        <p:tgtEl>
                                          <p:spTgt spid="2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4" nodeType="clickEffect">
                                  <p:stCondLst>
                                    <p:cond delay="0"/>
                                  </p:stCondLst>
                                  <p:childTnLst>
                                    <p:animEffect transition="out" filter="fade">
                                      <p:cBhvr>
                                        <p:cTn id="27" dur="400"/>
                                        <p:tgtEl>
                                          <p:spTgt spid="32"/>
                                        </p:tgtEl>
                                      </p:cBhvr>
                                    </p:animEffect>
                                    <p:set>
                                      <p:cBhvr>
                                        <p:cTn id="28" dur="1" fill="hold">
                                          <p:stCondLst>
                                            <p:cond delay="399"/>
                                          </p:stCondLst>
                                        </p:cTn>
                                        <p:tgtEl>
                                          <p:spTgt spid="3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5" nodeType="clickEffect">
                                  <p:stCondLst>
                                    <p:cond delay="0"/>
                                  </p:stCondLst>
                                  <p:childTnLst>
                                    <p:animEffect transition="out" filter="fade">
                                      <p:cBhvr>
                                        <p:cTn id="32" dur="400"/>
                                        <p:tgtEl>
                                          <p:spTgt spid="37"/>
                                        </p:tgtEl>
                                      </p:cBhvr>
                                    </p:animEffect>
                                    <p:set>
                                      <p:cBhvr>
                                        <p:cTn id="33" dur="1" fill="hold">
                                          <p:stCondLst>
                                            <p:cond delay="399"/>
                                          </p:stCondLst>
                                        </p:cTn>
                                        <p:tgtEl>
                                          <p:spTgt spid="3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6" nodeType="clickEffect">
                                  <p:stCondLst>
                                    <p:cond delay="0"/>
                                  </p:stCondLst>
                                  <p:childTnLst>
                                    <p:animEffect transition="out" filter="fade">
                                      <p:cBhvr>
                                        <p:cTn id="37" dur="400"/>
                                        <p:tgtEl>
                                          <p:spTgt spid="42"/>
                                        </p:tgtEl>
                                      </p:cBhvr>
                                    </p:animEffect>
                                    <p:set>
                                      <p:cBhvr>
                                        <p:cTn id="38" dur="1" fill="hold">
                                          <p:stCondLst>
                                            <p:cond delay="399"/>
                                          </p:stCondLst>
                                        </p:cTn>
                                        <p:tgtEl>
                                          <p:spTgt spid="4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7" nodeType="clickEffect">
                                  <p:stCondLst>
                                    <p:cond delay="0"/>
                                  </p:stCondLst>
                                  <p:childTnLst>
                                    <p:animEffect transition="out" filter="fade">
                                      <p:cBhvr>
                                        <p:cTn id="42" dur="400"/>
                                        <p:tgtEl>
                                          <p:spTgt spid="47"/>
                                        </p:tgtEl>
                                      </p:cBhvr>
                                    </p:animEffect>
                                    <p:set>
                                      <p:cBhvr>
                                        <p:cTn id="43" dur="1" fill="hold">
                                          <p:stCondLst>
                                            <p:cond delay="3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1"/>
      <p:bldP spid="22" grpId="2"/>
      <p:bldP spid="27" grpId="3"/>
      <p:bldP spid="32" grpId="4"/>
      <p:bldP spid="37" grpId="5"/>
      <p:bldP spid="42" grpId="6"/>
      <p:bldP spid="47" grpId="7"/>
    </p:bldLst>
  </p:timing>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GAME  ·  ¿CÓMO SERÍA?</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Match the dream to the conditional</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Read the idea in English — then click to reveal it in Spanish!</a:t>
            </a:r>
          </a:p>
        </p:txBody>
      </p:sp>
      <p:sp>
        <p:nvSpPr>
          <p:cNvPr id="8" name="Oval 7"/>
          <p:cNvSpPr/>
          <p:nvPr/>
        </p:nvSpPr>
        <p:spPr>
          <a:xfrm>
            <a:off x="411480" y="2560320"/>
            <a:ext cx="457200" cy="457200"/>
          </a:xfrm>
          <a:prstGeom prst="ellipse">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9" name="Rounded Rectangle 8"/>
          <p:cNvSpPr/>
          <p:nvPr/>
        </p:nvSpPr>
        <p:spPr>
          <a:xfrm>
            <a:off x="987552" y="2468880"/>
            <a:ext cx="4572000" cy="621792"/>
          </a:xfrm>
          <a:prstGeom prst="roundRect">
            <a:avLst/>
          </a:prstGeom>
          <a:solidFill>
            <a:srgbClr val="FFEBEE"/>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33856" y="2542032"/>
            <a:ext cx="4297680" cy="475488"/>
          </a:xfrm>
          <a:prstGeom prst="rect">
            <a:avLst/>
          </a:prstGeom>
          <a:noFill/>
        </p:spPr>
        <p:txBody>
          <a:bodyPr wrap="square" anchor="ctr">
            <a:spAutoFit/>
          </a:bodyPr>
          <a:lstStyle/>
          <a:p>
            <a:pPr algn="l">
              <a:defRPr sz="1400" b="1" i="0">
                <a:solidFill>
                  <a:srgbClr val="9B1B30"/>
                </a:solidFill>
                <a:latin typeface="Comic Neue"/>
              </a:defRPr>
            </a:pPr>
            <a:r>
              <a:t>It would be incredible.</a:t>
            </a:r>
          </a:p>
        </p:txBody>
      </p:sp>
      <p:sp>
        <p:nvSpPr>
          <p:cNvPr id="11" name="Rounded Rectangle 10"/>
          <p:cNvSpPr/>
          <p:nvPr/>
        </p:nvSpPr>
        <p:spPr>
          <a:xfrm>
            <a:off x="5669280" y="2468880"/>
            <a:ext cx="6126480" cy="62179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004225"/>
                </a:solidFill>
                <a:latin typeface="Comic Neue"/>
              </a:defRPr>
            </a:pPr>
            <a:r>
              <a:t>Sería increíble. (sería + adjective)</a:t>
            </a:r>
          </a:p>
        </p:txBody>
      </p:sp>
      <p:sp>
        <p:nvSpPr>
          <p:cNvPr id="12" name="Rounded Rectangle 11"/>
          <p:cNvSpPr/>
          <p:nvPr/>
        </p:nvSpPr>
        <p:spPr>
          <a:xfrm>
            <a:off x="5669280" y="2468880"/>
            <a:ext cx="6126480" cy="621792"/>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a:t>
            </a:r>
          </a:p>
        </p:txBody>
      </p:sp>
      <p:sp>
        <p:nvSpPr>
          <p:cNvPr id="13" name="Oval 12"/>
          <p:cNvSpPr/>
          <p:nvPr/>
        </p:nvSpPr>
        <p:spPr>
          <a:xfrm>
            <a:off x="411480" y="3310128"/>
            <a:ext cx="457200" cy="457200"/>
          </a:xfrm>
          <a:prstGeom prst="ellipse">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4" name="Rounded Rectangle 13"/>
          <p:cNvSpPr/>
          <p:nvPr/>
        </p:nvSpPr>
        <p:spPr>
          <a:xfrm>
            <a:off x="987552" y="3218688"/>
            <a:ext cx="4572000" cy="621792"/>
          </a:xfrm>
          <a:prstGeom prst="roundRect">
            <a:avLst/>
          </a:prstGeom>
          <a:solidFill>
            <a:srgbClr val="FFEBEE"/>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33856" y="3291840"/>
            <a:ext cx="4297680" cy="475488"/>
          </a:xfrm>
          <a:prstGeom prst="rect">
            <a:avLst/>
          </a:prstGeom>
          <a:noFill/>
        </p:spPr>
        <p:txBody>
          <a:bodyPr wrap="square" anchor="ctr">
            <a:spAutoFit/>
          </a:bodyPr>
          <a:lstStyle/>
          <a:p>
            <a:pPr algn="l">
              <a:defRPr sz="1400" b="1" i="0">
                <a:solidFill>
                  <a:srgbClr val="9B1B30"/>
                </a:solidFill>
                <a:latin typeface="Comic Neue"/>
              </a:defRPr>
            </a:pPr>
            <a:r>
              <a:t>I could relax on the beach.</a:t>
            </a:r>
          </a:p>
        </p:txBody>
      </p:sp>
      <p:sp>
        <p:nvSpPr>
          <p:cNvPr id="16" name="Rounded Rectangle 15"/>
          <p:cNvSpPr/>
          <p:nvPr/>
        </p:nvSpPr>
        <p:spPr>
          <a:xfrm>
            <a:off x="5669280" y="3218688"/>
            <a:ext cx="6126480" cy="62179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004225"/>
                </a:solidFill>
                <a:latin typeface="Comic Neue"/>
              </a:defRPr>
            </a:pPr>
            <a:r>
              <a:t>Podría relajarme en la playa. (podría + infinitive)</a:t>
            </a:r>
          </a:p>
        </p:txBody>
      </p:sp>
      <p:sp>
        <p:nvSpPr>
          <p:cNvPr id="17" name="Rounded Rectangle 16"/>
          <p:cNvSpPr/>
          <p:nvPr/>
        </p:nvSpPr>
        <p:spPr>
          <a:xfrm>
            <a:off x="5669280" y="3218688"/>
            <a:ext cx="6126480" cy="621792"/>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a:t>
            </a:r>
          </a:p>
        </p:txBody>
      </p:sp>
      <p:sp>
        <p:nvSpPr>
          <p:cNvPr id="18" name="Oval 17"/>
          <p:cNvSpPr/>
          <p:nvPr/>
        </p:nvSpPr>
        <p:spPr>
          <a:xfrm>
            <a:off x="411480" y="4059935"/>
            <a:ext cx="457200" cy="457200"/>
          </a:xfrm>
          <a:prstGeom prst="ellipse">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19" name="Rounded Rectangle 18"/>
          <p:cNvSpPr/>
          <p:nvPr/>
        </p:nvSpPr>
        <p:spPr>
          <a:xfrm>
            <a:off x="987552" y="3968496"/>
            <a:ext cx="4572000" cy="621792"/>
          </a:xfrm>
          <a:prstGeom prst="roundRect">
            <a:avLst/>
          </a:prstGeom>
          <a:solidFill>
            <a:srgbClr val="FFEBEE"/>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133856" y="4041648"/>
            <a:ext cx="4297680" cy="475488"/>
          </a:xfrm>
          <a:prstGeom prst="rect">
            <a:avLst/>
          </a:prstGeom>
          <a:noFill/>
        </p:spPr>
        <p:txBody>
          <a:bodyPr wrap="square" anchor="ctr">
            <a:spAutoFit/>
          </a:bodyPr>
          <a:lstStyle/>
          <a:p>
            <a:pPr algn="l">
              <a:defRPr sz="1400" b="1" i="0">
                <a:solidFill>
                  <a:srgbClr val="9B1B30"/>
                </a:solidFill>
                <a:latin typeface="Comic Neue"/>
              </a:defRPr>
            </a:pPr>
            <a:r>
              <a:t>I would travel to an island.</a:t>
            </a:r>
          </a:p>
        </p:txBody>
      </p:sp>
      <p:sp>
        <p:nvSpPr>
          <p:cNvPr id="21" name="Rounded Rectangle 20"/>
          <p:cNvSpPr/>
          <p:nvPr/>
        </p:nvSpPr>
        <p:spPr>
          <a:xfrm>
            <a:off x="5669280" y="3968496"/>
            <a:ext cx="6126480" cy="62179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004225"/>
                </a:solidFill>
                <a:latin typeface="Comic Neue"/>
              </a:defRPr>
            </a:pPr>
            <a:r>
              <a:t>Viajaría a una isla. (the conditional viajaría)</a:t>
            </a:r>
          </a:p>
        </p:txBody>
      </p:sp>
      <p:sp>
        <p:nvSpPr>
          <p:cNvPr id="22" name="Rounded Rectangle 21"/>
          <p:cNvSpPr/>
          <p:nvPr/>
        </p:nvSpPr>
        <p:spPr>
          <a:xfrm>
            <a:off x="5669280" y="3968496"/>
            <a:ext cx="6126480" cy="621792"/>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a:t>
            </a:r>
          </a:p>
        </p:txBody>
      </p:sp>
      <p:sp>
        <p:nvSpPr>
          <p:cNvPr id="23" name="Oval 22"/>
          <p:cNvSpPr/>
          <p:nvPr/>
        </p:nvSpPr>
        <p:spPr>
          <a:xfrm>
            <a:off x="411480" y="4809744"/>
            <a:ext cx="457200" cy="457200"/>
          </a:xfrm>
          <a:prstGeom prst="ellipse">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4</a:t>
            </a:r>
          </a:p>
        </p:txBody>
      </p:sp>
      <p:sp>
        <p:nvSpPr>
          <p:cNvPr id="24" name="Rounded Rectangle 23"/>
          <p:cNvSpPr/>
          <p:nvPr/>
        </p:nvSpPr>
        <p:spPr>
          <a:xfrm>
            <a:off x="987552" y="4718304"/>
            <a:ext cx="4572000" cy="621792"/>
          </a:xfrm>
          <a:prstGeom prst="roundRect">
            <a:avLst/>
          </a:prstGeom>
          <a:solidFill>
            <a:srgbClr val="FFEBEE"/>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133856" y="4791456"/>
            <a:ext cx="4297680" cy="475488"/>
          </a:xfrm>
          <a:prstGeom prst="rect">
            <a:avLst/>
          </a:prstGeom>
          <a:noFill/>
        </p:spPr>
        <p:txBody>
          <a:bodyPr wrap="square" anchor="ctr">
            <a:spAutoFit/>
          </a:bodyPr>
          <a:lstStyle/>
          <a:p>
            <a:pPr algn="l">
              <a:defRPr sz="1400" b="1" i="0">
                <a:solidFill>
                  <a:srgbClr val="9B1B30"/>
                </a:solidFill>
                <a:latin typeface="Comic Neue"/>
              </a:defRPr>
            </a:pPr>
            <a:r>
              <a:t>I would stay in a luxury resort.</a:t>
            </a:r>
          </a:p>
        </p:txBody>
      </p:sp>
      <p:sp>
        <p:nvSpPr>
          <p:cNvPr id="26" name="Rounded Rectangle 25"/>
          <p:cNvSpPr/>
          <p:nvPr/>
        </p:nvSpPr>
        <p:spPr>
          <a:xfrm>
            <a:off x="5669280" y="4718304"/>
            <a:ext cx="6126480" cy="62179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004225"/>
                </a:solidFill>
                <a:latin typeface="Comic Neue"/>
              </a:defRPr>
            </a:pPr>
            <a:r>
              <a:t>Me alojaría en un resort de lujo. (me alojaría)</a:t>
            </a:r>
          </a:p>
        </p:txBody>
      </p:sp>
      <p:sp>
        <p:nvSpPr>
          <p:cNvPr id="27" name="Rounded Rectangle 26"/>
          <p:cNvSpPr/>
          <p:nvPr/>
        </p:nvSpPr>
        <p:spPr>
          <a:xfrm>
            <a:off x="5669280" y="4718304"/>
            <a:ext cx="6126480" cy="621792"/>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a:t>
            </a:r>
          </a:p>
        </p:txBody>
      </p:sp>
      <p:sp>
        <p:nvSpPr>
          <p:cNvPr id="28" name="Oval 27"/>
          <p:cNvSpPr/>
          <p:nvPr/>
        </p:nvSpPr>
        <p:spPr>
          <a:xfrm>
            <a:off x="411480" y="5559552"/>
            <a:ext cx="457200" cy="457200"/>
          </a:xfrm>
          <a:prstGeom prst="ellipse">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5</a:t>
            </a:r>
          </a:p>
        </p:txBody>
      </p:sp>
      <p:sp>
        <p:nvSpPr>
          <p:cNvPr id="29" name="Rounded Rectangle 28"/>
          <p:cNvSpPr/>
          <p:nvPr/>
        </p:nvSpPr>
        <p:spPr>
          <a:xfrm>
            <a:off x="987552" y="5468112"/>
            <a:ext cx="4572000" cy="621792"/>
          </a:xfrm>
          <a:prstGeom prst="roundRect">
            <a:avLst/>
          </a:prstGeom>
          <a:solidFill>
            <a:srgbClr val="FFEBEE"/>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133856" y="5541264"/>
            <a:ext cx="4297680" cy="475488"/>
          </a:xfrm>
          <a:prstGeom prst="rect">
            <a:avLst/>
          </a:prstGeom>
          <a:noFill/>
        </p:spPr>
        <p:txBody>
          <a:bodyPr wrap="square" anchor="ctr">
            <a:spAutoFit/>
          </a:bodyPr>
          <a:lstStyle/>
          <a:p>
            <a:pPr algn="l">
              <a:defRPr sz="1400" b="1" i="0">
                <a:solidFill>
                  <a:srgbClr val="9B1B30"/>
                </a:solidFill>
                <a:latin typeface="Comic Neue"/>
              </a:defRPr>
            </a:pPr>
            <a:r>
              <a:t>It would be an unforgettable adventure.</a:t>
            </a:r>
          </a:p>
        </p:txBody>
      </p:sp>
      <p:sp>
        <p:nvSpPr>
          <p:cNvPr id="31" name="Rounded Rectangle 30"/>
          <p:cNvSpPr/>
          <p:nvPr/>
        </p:nvSpPr>
        <p:spPr>
          <a:xfrm>
            <a:off x="5669280" y="5468112"/>
            <a:ext cx="6126480" cy="621792"/>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004225"/>
                </a:solidFill>
                <a:latin typeface="Comic Neue"/>
              </a:defRPr>
            </a:pPr>
            <a:r>
              <a:t>Sería una aventura inolvidable. (sería + noun + adj)</a:t>
            </a:r>
          </a:p>
        </p:txBody>
      </p:sp>
      <p:sp>
        <p:nvSpPr>
          <p:cNvPr id="32" name="Rounded Rectangle 31"/>
          <p:cNvSpPr/>
          <p:nvPr/>
        </p:nvSpPr>
        <p:spPr>
          <a:xfrm>
            <a:off x="5669280" y="5468112"/>
            <a:ext cx="6126480" cy="621792"/>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a:t>
            </a:r>
          </a:p>
        </p:txBody>
      </p:sp>
      <p:sp>
        <p:nvSpPr>
          <p:cNvPr id="33" name="Rounded Rectangle 32"/>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Write each sentence in Spanish. Add y podría… to one of them.</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2"/>
                                        </p:tgtEl>
                                      </p:cBhvr>
                                    </p:animEffect>
                                    <p:set>
                                      <p:cBhvr>
                                        <p:cTn id="8" dur="1" fill="hold">
                                          <p:stCondLst>
                                            <p:cond delay="399"/>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7"/>
                                        </p:tgtEl>
                                      </p:cBhvr>
                                    </p:animEffect>
                                    <p:set>
                                      <p:cBhvr>
                                        <p:cTn id="13" dur="1" fill="hold">
                                          <p:stCondLst>
                                            <p:cond delay="399"/>
                                          </p:stCondLst>
                                        </p:cTn>
                                        <p:tgtEl>
                                          <p:spTgt spid="1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2"/>
                                        </p:tgtEl>
                                      </p:cBhvr>
                                    </p:animEffect>
                                    <p:set>
                                      <p:cBhvr>
                                        <p:cTn id="18" dur="1" fill="hold">
                                          <p:stCondLst>
                                            <p:cond delay="399"/>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27"/>
                                        </p:tgtEl>
                                      </p:cBhvr>
                                    </p:animEffect>
                                    <p:set>
                                      <p:cBhvr>
                                        <p:cTn id="23" dur="1" fill="hold">
                                          <p:stCondLst>
                                            <p:cond delay="399"/>
                                          </p:stCondLst>
                                        </p:cTn>
                                        <p:tgtEl>
                                          <p:spTgt spid="2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4" nodeType="clickEffect">
                                  <p:stCondLst>
                                    <p:cond delay="0"/>
                                  </p:stCondLst>
                                  <p:childTnLst>
                                    <p:animEffect transition="out" filter="fade">
                                      <p:cBhvr>
                                        <p:cTn id="27" dur="400"/>
                                        <p:tgtEl>
                                          <p:spTgt spid="32"/>
                                        </p:tgtEl>
                                      </p:cBhvr>
                                    </p:animEffect>
                                    <p:set>
                                      <p:cBhvr>
                                        <p:cTn id="28" dur="1" fill="hold">
                                          <p:stCondLst>
                                            <p:cond delay="3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1"/>
      <p:bldP spid="22" grpId="2"/>
      <p:bldP spid="27" grpId="3"/>
      <p:bldP spid="32" grpId="4"/>
    </p:bldLst>
  </p:timing>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READING  ·  SARA, MATEO Y OLIVIA</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Las vacaciones de mis sueños</a:t>
            </a:r>
          </a:p>
        </p:txBody>
      </p:sp>
      <p:sp>
        <p:nvSpPr>
          <p:cNvPr id="7" name="Rounded Rectangle 6"/>
          <p:cNvSpPr/>
          <p:nvPr/>
        </p:nvSpPr>
        <p:spPr>
          <a:xfrm>
            <a:off x="365760" y="1847088"/>
            <a:ext cx="6400800" cy="475488"/>
          </a:xfrm>
          <a:prstGeom prst="roundRect">
            <a:avLst/>
          </a:prstGeom>
          <a:solidFill>
            <a:srgbClr val="9B1B3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 SARA, MATEO Y OLIVIA · LAS VACACIONES DE ENSUEÑO</a:t>
            </a:r>
          </a:p>
        </p:txBody>
      </p:sp>
      <p:sp>
        <p:nvSpPr>
          <p:cNvPr id="8" name="Rounded Rectangle 7"/>
          <p:cNvSpPr/>
          <p:nvPr/>
        </p:nvSpPr>
        <p:spPr>
          <a:xfrm>
            <a:off x="365760" y="2395728"/>
            <a:ext cx="6400800" cy="3657600"/>
          </a:xfrm>
          <a:prstGeom prst="roundRect">
            <a:avLst/>
          </a:prstGeom>
          <a:solidFill>
            <a:srgbClr val="FFEBEE"/>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66928" y="2505456"/>
            <a:ext cx="5998464" cy="3474720"/>
          </a:xfrm>
          <a:prstGeom prst="rect">
            <a:avLst/>
          </a:prstGeom>
          <a:noFill/>
        </p:spPr>
        <p:txBody>
          <a:bodyPr wrap="square">
            <a:spAutoFit/>
          </a:bodyPr>
          <a:lstStyle/>
          <a:p>
            <a:pPr algn="l">
              <a:defRPr sz="1300" b="0" i="0">
                <a:solidFill>
                  <a:srgbClr val="1A1A1A"/>
                </a:solidFill>
                <a:latin typeface="Comic Neue"/>
              </a:defRPr>
            </a:pPr>
            <a:r>
              <a:t>Hola, soy Sara. Mis vacaciones de ensueño serían en una isla del Caribe. Viajaría a Cuba, me alojaría en un resort de lujo junto al mar y podría relajarme en la playa todos los días. ¡Sería increíble!</a:t>
            </a:r>
            <a:br/>
            <a:br/>
            <a:r>
              <a:t>Mateo: «¿Una isla? ¡Qué envidia! Yo, en cambio, prefiero la aventura. Mi viaje ideal sería a Perú: iría a Machu Picchu, en lo alto de los Andes, y podría explorar las montañas. Sería una aventura inolvidable.»</a:t>
            </a:r>
            <a:br/>
            <a:br/>
            <a:r>
              <a:t>Olivia: «Pues mi sueño es un crucero. Viajaría por varios países en un solo viaje y podría descansar y disfrutar del mar. Sería perfecto.»</a:t>
            </a:r>
            <a:br/>
            <a:br/>
            <a:r>
              <a:t>Sara: «¡Qué buenas ideas! La playa, la aventura o un crucero… cualquiera de esos viajes sería un paraíso. Soñar es gratis, ¿verdad?»</a:t>
            </a:r>
          </a:p>
        </p:txBody>
      </p:sp>
      <p:sp>
        <p:nvSpPr>
          <p:cNvPr id="10" name="Rounded Rectangle 9"/>
          <p:cNvSpPr/>
          <p:nvPr/>
        </p:nvSpPr>
        <p:spPr>
          <a:xfrm>
            <a:off x="6949440" y="1847088"/>
            <a:ext cx="4846320" cy="475488"/>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ANSWER IN ENGLISH</a:t>
            </a:r>
          </a:p>
        </p:txBody>
      </p:sp>
      <p:sp>
        <p:nvSpPr>
          <p:cNvPr id="11" name="Oval 10"/>
          <p:cNvSpPr/>
          <p:nvPr/>
        </p:nvSpPr>
        <p:spPr>
          <a:xfrm>
            <a:off x="7004304" y="2414016"/>
            <a:ext cx="365760" cy="36576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12" name="TextBox 11"/>
          <p:cNvSpPr txBox="1"/>
          <p:nvPr/>
        </p:nvSpPr>
        <p:spPr>
          <a:xfrm>
            <a:off x="7452360" y="2395728"/>
            <a:ext cx="4343400" cy="365760"/>
          </a:xfrm>
          <a:prstGeom prst="rect">
            <a:avLst/>
          </a:prstGeom>
          <a:noFill/>
        </p:spPr>
        <p:txBody>
          <a:bodyPr wrap="square">
            <a:spAutoFit/>
          </a:bodyPr>
          <a:lstStyle/>
          <a:p>
            <a:pPr algn="l">
              <a:defRPr sz="1300" b="1" i="0">
                <a:solidFill>
                  <a:srgbClr val="1A1A1A"/>
                </a:solidFill>
                <a:latin typeface="Comic Neue"/>
              </a:defRPr>
            </a:pPr>
            <a:r>
              <a:t>Where would Sara travel, and where would she stay?</a:t>
            </a:r>
          </a:p>
        </p:txBody>
      </p:sp>
      <p:sp>
        <p:nvSpPr>
          <p:cNvPr id="13" name="Rounded Rectangle 12"/>
          <p:cNvSpPr/>
          <p:nvPr/>
        </p:nvSpPr>
        <p:spPr>
          <a:xfrm>
            <a:off x="7004304" y="2779776"/>
            <a:ext cx="4791456" cy="36576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To a Caribbean island (Cuba) — she would stay in a luxury resort by the sea.</a:t>
            </a:r>
          </a:p>
        </p:txBody>
      </p:sp>
      <p:sp>
        <p:nvSpPr>
          <p:cNvPr id="14" name="Rounded Rectangle 13"/>
          <p:cNvSpPr/>
          <p:nvPr/>
        </p:nvSpPr>
        <p:spPr>
          <a:xfrm>
            <a:off x="7004304" y="2779776"/>
            <a:ext cx="4791456" cy="36576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15" name="Oval 14"/>
          <p:cNvSpPr/>
          <p:nvPr/>
        </p:nvSpPr>
        <p:spPr>
          <a:xfrm>
            <a:off x="7004304" y="3200400"/>
            <a:ext cx="365760" cy="36576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6" name="TextBox 15"/>
          <p:cNvSpPr txBox="1"/>
          <p:nvPr/>
        </p:nvSpPr>
        <p:spPr>
          <a:xfrm>
            <a:off x="7452360" y="3182112"/>
            <a:ext cx="4343400" cy="365760"/>
          </a:xfrm>
          <a:prstGeom prst="rect">
            <a:avLst/>
          </a:prstGeom>
          <a:noFill/>
        </p:spPr>
        <p:txBody>
          <a:bodyPr wrap="square">
            <a:spAutoFit/>
          </a:bodyPr>
          <a:lstStyle/>
          <a:p>
            <a:pPr algn="l">
              <a:defRPr sz="1300" b="1" i="0">
                <a:solidFill>
                  <a:srgbClr val="1A1A1A"/>
                </a:solidFill>
                <a:latin typeface="Comic Neue"/>
              </a:defRPr>
            </a:pPr>
            <a:r>
              <a:t>What could Sara do every day?</a:t>
            </a:r>
          </a:p>
        </p:txBody>
      </p:sp>
      <p:sp>
        <p:nvSpPr>
          <p:cNvPr id="17" name="Rounded Rectangle 16"/>
          <p:cNvSpPr/>
          <p:nvPr/>
        </p:nvSpPr>
        <p:spPr>
          <a:xfrm>
            <a:off x="7004304" y="3566160"/>
            <a:ext cx="4791456" cy="36576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She could relax on the beach every day.</a:t>
            </a:r>
          </a:p>
        </p:txBody>
      </p:sp>
      <p:sp>
        <p:nvSpPr>
          <p:cNvPr id="18" name="Rounded Rectangle 17"/>
          <p:cNvSpPr/>
          <p:nvPr/>
        </p:nvSpPr>
        <p:spPr>
          <a:xfrm>
            <a:off x="7004304" y="3566160"/>
            <a:ext cx="4791456" cy="36576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19" name="Oval 18"/>
          <p:cNvSpPr/>
          <p:nvPr/>
        </p:nvSpPr>
        <p:spPr>
          <a:xfrm>
            <a:off x="7004304" y="3986783"/>
            <a:ext cx="365760" cy="36576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20" name="TextBox 19"/>
          <p:cNvSpPr txBox="1"/>
          <p:nvPr/>
        </p:nvSpPr>
        <p:spPr>
          <a:xfrm>
            <a:off x="7452360" y="3968496"/>
            <a:ext cx="4343400" cy="365760"/>
          </a:xfrm>
          <a:prstGeom prst="rect">
            <a:avLst/>
          </a:prstGeom>
          <a:noFill/>
        </p:spPr>
        <p:txBody>
          <a:bodyPr wrap="square">
            <a:spAutoFit/>
          </a:bodyPr>
          <a:lstStyle/>
          <a:p>
            <a:pPr algn="l">
              <a:defRPr sz="1300" b="1" i="0">
                <a:solidFill>
                  <a:srgbClr val="1A1A1A"/>
                </a:solidFill>
                <a:latin typeface="Comic Neue"/>
              </a:defRPr>
            </a:pPr>
            <a:r>
              <a:t>What is Mateo's dream trip, and what would he do?</a:t>
            </a:r>
          </a:p>
        </p:txBody>
      </p:sp>
      <p:sp>
        <p:nvSpPr>
          <p:cNvPr id="21" name="Rounded Rectangle 20"/>
          <p:cNvSpPr/>
          <p:nvPr/>
        </p:nvSpPr>
        <p:spPr>
          <a:xfrm>
            <a:off x="7004304" y="4352544"/>
            <a:ext cx="4791456" cy="36576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Peru / Machu Picchu in the Andes — he would explore the mountains.</a:t>
            </a:r>
          </a:p>
        </p:txBody>
      </p:sp>
      <p:sp>
        <p:nvSpPr>
          <p:cNvPr id="22" name="Rounded Rectangle 21"/>
          <p:cNvSpPr/>
          <p:nvPr/>
        </p:nvSpPr>
        <p:spPr>
          <a:xfrm>
            <a:off x="7004304" y="4352544"/>
            <a:ext cx="4791456" cy="36576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23" name="Oval 22"/>
          <p:cNvSpPr/>
          <p:nvPr/>
        </p:nvSpPr>
        <p:spPr>
          <a:xfrm>
            <a:off x="7004304" y="4773168"/>
            <a:ext cx="365760" cy="36576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4</a:t>
            </a:r>
          </a:p>
        </p:txBody>
      </p:sp>
      <p:sp>
        <p:nvSpPr>
          <p:cNvPr id="24" name="TextBox 23"/>
          <p:cNvSpPr txBox="1"/>
          <p:nvPr/>
        </p:nvSpPr>
        <p:spPr>
          <a:xfrm>
            <a:off x="7452360" y="4754880"/>
            <a:ext cx="4343400" cy="365760"/>
          </a:xfrm>
          <a:prstGeom prst="rect">
            <a:avLst/>
          </a:prstGeom>
          <a:noFill/>
        </p:spPr>
        <p:txBody>
          <a:bodyPr wrap="square">
            <a:spAutoFit/>
          </a:bodyPr>
          <a:lstStyle/>
          <a:p>
            <a:pPr algn="l">
              <a:defRPr sz="1300" b="1" i="0">
                <a:solidFill>
                  <a:srgbClr val="1A1A1A"/>
                </a:solidFill>
                <a:latin typeface="Comic Neue"/>
              </a:defRPr>
            </a:pPr>
            <a:r>
              <a:t>What is Olivia's dream, and why?</a:t>
            </a:r>
          </a:p>
        </p:txBody>
      </p:sp>
      <p:sp>
        <p:nvSpPr>
          <p:cNvPr id="25" name="Rounded Rectangle 24"/>
          <p:cNvSpPr/>
          <p:nvPr/>
        </p:nvSpPr>
        <p:spPr>
          <a:xfrm>
            <a:off x="7004304" y="5138928"/>
            <a:ext cx="4791456" cy="36576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A cruise — she would travel through several countries and could rest and enjoy the sea.</a:t>
            </a:r>
          </a:p>
        </p:txBody>
      </p:sp>
      <p:sp>
        <p:nvSpPr>
          <p:cNvPr id="26" name="Rounded Rectangle 25"/>
          <p:cNvSpPr/>
          <p:nvPr/>
        </p:nvSpPr>
        <p:spPr>
          <a:xfrm>
            <a:off x="7004304" y="5138928"/>
            <a:ext cx="4791456" cy="36576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27" name="Oval 26"/>
          <p:cNvSpPr/>
          <p:nvPr/>
        </p:nvSpPr>
        <p:spPr>
          <a:xfrm>
            <a:off x="7004304" y="5559552"/>
            <a:ext cx="365760" cy="36576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5</a:t>
            </a:r>
          </a:p>
        </p:txBody>
      </p:sp>
      <p:sp>
        <p:nvSpPr>
          <p:cNvPr id="28" name="TextBox 27"/>
          <p:cNvSpPr txBox="1"/>
          <p:nvPr/>
        </p:nvSpPr>
        <p:spPr>
          <a:xfrm>
            <a:off x="7452360" y="5541264"/>
            <a:ext cx="4343400" cy="365760"/>
          </a:xfrm>
          <a:prstGeom prst="rect">
            <a:avLst/>
          </a:prstGeom>
          <a:noFill/>
        </p:spPr>
        <p:txBody>
          <a:bodyPr wrap="square">
            <a:spAutoFit/>
          </a:bodyPr>
          <a:lstStyle/>
          <a:p>
            <a:pPr algn="l">
              <a:defRPr sz="1300" b="1" i="0">
                <a:solidFill>
                  <a:srgbClr val="1A1A1A"/>
                </a:solidFill>
                <a:latin typeface="Comic Neue"/>
              </a:defRPr>
            </a:pPr>
            <a:r>
              <a:t>What does Sara conclude about the three trips?</a:t>
            </a:r>
          </a:p>
        </p:txBody>
      </p:sp>
      <p:sp>
        <p:nvSpPr>
          <p:cNvPr id="29" name="Rounded Rectangle 28"/>
          <p:cNvSpPr/>
          <p:nvPr/>
        </p:nvSpPr>
        <p:spPr>
          <a:xfrm>
            <a:off x="7004304" y="5925312"/>
            <a:ext cx="4791456" cy="36576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004225"/>
                </a:solidFill>
                <a:latin typeface="Comic Neue"/>
              </a:defRPr>
            </a:pPr>
            <a:r>
              <a:t>Any of them would be paradise — and dreaming is free!</a:t>
            </a:r>
          </a:p>
        </p:txBody>
      </p:sp>
      <p:sp>
        <p:nvSpPr>
          <p:cNvPr id="30" name="Rounded Rectangle 29"/>
          <p:cNvSpPr/>
          <p:nvPr/>
        </p:nvSpPr>
        <p:spPr>
          <a:xfrm>
            <a:off x="7004304" y="5925312"/>
            <a:ext cx="4791456" cy="36576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100" b="1" i="0">
                <a:solidFill>
                  <a:srgbClr val="FFFFFF"/>
                </a:solidFill>
                <a:latin typeface="Comic Neue"/>
              </a:defRPr>
            </a:pPr>
            <a:r>
              <a:t>?</a:t>
            </a:r>
          </a:p>
        </p:txBody>
      </p:sp>
      <p:sp>
        <p:nvSpPr>
          <p:cNvPr id="31" name="Rounded Rectangle 30"/>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1A1A1A"/>
                </a:solidFill>
                <a:latin typeface="Comic Neue"/>
              </a:defRPr>
            </a:pPr>
            <a:r>
              <a:t>MWB · Answer the 5 questions in English · underline each conditional verb.</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4"/>
                                        </p:tgtEl>
                                      </p:cBhvr>
                                    </p:animEffect>
                                    <p:set>
                                      <p:cBhvr>
                                        <p:cTn id="8" dur="1" fill="hold">
                                          <p:stCondLst>
                                            <p:cond delay="399"/>
                                          </p:stCondLst>
                                        </p:cTn>
                                        <p:tgtEl>
                                          <p:spTgt spid="1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8"/>
                                        </p:tgtEl>
                                      </p:cBhvr>
                                    </p:animEffect>
                                    <p:set>
                                      <p:cBhvr>
                                        <p:cTn id="13" dur="1" fill="hold">
                                          <p:stCondLst>
                                            <p:cond delay="399"/>
                                          </p:stCondLst>
                                        </p:cTn>
                                        <p:tgtEl>
                                          <p:spTgt spid="1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2"/>
                                        </p:tgtEl>
                                      </p:cBhvr>
                                    </p:animEffect>
                                    <p:set>
                                      <p:cBhvr>
                                        <p:cTn id="18" dur="1" fill="hold">
                                          <p:stCondLst>
                                            <p:cond delay="399"/>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26"/>
                                        </p:tgtEl>
                                      </p:cBhvr>
                                    </p:animEffect>
                                    <p:set>
                                      <p:cBhvr>
                                        <p:cTn id="23" dur="1" fill="hold">
                                          <p:stCondLst>
                                            <p:cond delay="399"/>
                                          </p:stCondLst>
                                        </p:cTn>
                                        <p:tgtEl>
                                          <p:spTgt spid="2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4" nodeType="clickEffect">
                                  <p:stCondLst>
                                    <p:cond delay="0"/>
                                  </p:stCondLst>
                                  <p:childTnLst>
                                    <p:animEffect transition="out" filter="fade">
                                      <p:cBhvr>
                                        <p:cTn id="27" dur="400"/>
                                        <p:tgtEl>
                                          <p:spTgt spid="30"/>
                                        </p:tgtEl>
                                      </p:cBhvr>
                                    </p:animEffect>
                                    <p:set>
                                      <p:cBhvr>
                                        <p:cTn id="28" dur="1" fill="hold">
                                          <p:stCondLst>
                                            <p:cond delay="3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1"/>
      <p:bldP spid="22" grpId="2"/>
      <p:bldP spid="26" grpId="3"/>
      <p:bldP spid="30" grpId="4"/>
    </p:bldLst>
  </p:timing>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7F2AB7"/>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SPEAKING  ·  CLASS SURVEY</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¿Cuáles serían tus vacaciones de ensueño?</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In pairs / mingle. Ask and answer — always in a FULL sentence!</a:t>
            </a:r>
          </a:p>
        </p:txBody>
      </p:sp>
      <p:sp>
        <p:nvSpPr>
          <p:cNvPr id="8" name="Rounded Rectangle 7"/>
          <p:cNvSpPr/>
          <p:nvPr/>
        </p:nvSpPr>
        <p:spPr>
          <a:xfrm>
            <a:off x="365760" y="2432304"/>
            <a:ext cx="3703320" cy="859536"/>
          </a:xfrm>
          <a:prstGeom prst="roundRect">
            <a:avLst/>
          </a:prstGeom>
          <a:solidFill>
            <a:srgbClr val="7F2AB7"/>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93776" y="2542032"/>
            <a:ext cx="3447287" cy="676656"/>
          </a:xfrm>
          <a:prstGeom prst="rect">
            <a:avLst/>
          </a:prstGeom>
          <a:noFill/>
        </p:spPr>
        <p:txBody>
          <a:bodyPr wrap="square" anchor="ctr">
            <a:spAutoFit/>
          </a:bodyPr>
          <a:lstStyle/>
          <a:p>
            <a:pPr algn="l">
              <a:defRPr sz="1700" b="1" i="0">
                <a:solidFill>
                  <a:srgbClr val="FFFFFF"/>
                </a:solidFill>
                <a:latin typeface="Comic Neue"/>
              </a:defRPr>
            </a:pPr>
            <a:r>
              <a:t>¿Adónde viajarías?</a:t>
            </a:r>
          </a:p>
        </p:txBody>
      </p:sp>
      <p:sp>
        <p:nvSpPr>
          <p:cNvPr id="10" name="Rounded Rectangle 9"/>
          <p:cNvSpPr/>
          <p:nvPr/>
        </p:nvSpPr>
        <p:spPr>
          <a:xfrm>
            <a:off x="365760" y="3346704"/>
            <a:ext cx="3703320" cy="420624"/>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DESTINO</a:t>
            </a:r>
          </a:p>
        </p:txBody>
      </p:sp>
      <p:sp>
        <p:nvSpPr>
          <p:cNvPr id="11" name="Rounded Rectangle 10"/>
          <p:cNvSpPr/>
          <p:nvPr/>
        </p:nvSpPr>
        <p:spPr>
          <a:xfrm>
            <a:off x="365760" y="3877056"/>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93776" y="3931920"/>
            <a:ext cx="3447287" cy="457200"/>
          </a:xfrm>
          <a:prstGeom prst="rect">
            <a:avLst/>
          </a:prstGeom>
          <a:noFill/>
        </p:spPr>
        <p:txBody>
          <a:bodyPr wrap="square" anchor="ctr">
            <a:spAutoFit/>
          </a:bodyPr>
          <a:lstStyle/>
          <a:p>
            <a:pPr algn="l">
              <a:defRPr sz="1500" b="0" i="0">
                <a:solidFill>
                  <a:srgbClr val="1A1A1A"/>
                </a:solidFill>
                <a:latin typeface="Comic Neue"/>
              </a:defRPr>
            </a:pPr>
            <a:r>
              <a:t>Viajaría a una isla del Caribe.</a:t>
            </a:r>
          </a:p>
        </p:txBody>
      </p:sp>
      <p:sp>
        <p:nvSpPr>
          <p:cNvPr id="13" name="Rounded Rectangle 12"/>
          <p:cNvSpPr/>
          <p:nvPr/>
        </p:nvSpPr>
        <p:spPr>
          <a:xfrm>
            <a:off x="365760" y="4553712"/>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93776" y="4608576"/>
            <a:ext cx="3447287" cy="457200"/>
          </a:xfrm>
          <a:prstGeom prst="rect">
            <a:avLst/>
          </a:prstGeom>
          <a:noFill/>
        </p:spPr>
        <p:txBody>
          <a:bodyPr wrap="square" anchor="ctr">
            <a:spAutoFit/>
          </a:bodyPr>
          <a:lstStyle/>
          <a:p>
            <a:pPr algn="l">
              <a:defRPr sz="1500" b="0" i="0">
                <a:solidFill>
                  <a:srgbClr val="1A1A1A"/>
                </a:solidFill>
                <a:latin typeface="Comic Neue"/>
              </a:defRPr>
            </a:pPr>
            <a:r>
              <a:t>Viajaría a Perú, a Machu Picchu.</a:t>
            </a:r>
          </a:p>
        </p:txBody>
      </p:sp>
      <p:sp>
        <p:nvSpPr>
          <p:cNvPr id="15" name="Rounded Rectangle 14"/>
          <p:cNvSpPr/>
          <p:nvPr/>
        </p:nvSpPr>
        <p:spPr>
          <a:xfrm>
            <a:off x="365760" y="5230368"/>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93776" y="5285232"/>
            <a:ext cx="3447287" cy="457200"/>
          </a:xfrm>
          <a:prstGeom prst="rect">
            <a:avLst/>
          </a:prstGeom>
          <a:noFill/>
        </p:spPr>
        <p:txBody>
          <a:bodyPr wrap="square" anchor="ctr">
            <a:spAutoFit/>
          </a:bodyPr>
          <a:lstStyle/>
          <a:p>
            <a:pPr algn="l">
              <a:defRPr sz="1500" b="0" i="0">
                <a:solidFill>
                  <a:srgbClr val="1A1A1A"/>
                </a:solidFill>
                <a:latin typeface="Comic Neue"/>
              </a:defRPr>
            </a:pPr>
            <a:r>
              <a:t>Haría un crucero por varios países.</a:t>
            </a:r>
          </a:p>
        </p:txBody>
      </p:sp>
      <p:sp>
        <p:nvSpPr>
          <p:cNvPr id="17" name="Rounded Rectangle 16"/>
          <p:cNvSpPr/>
          <p:nvPr/>
        </p:nvSpPr>
        <p:spPr>
          <a:xfrm>
            <a:off x="4251960" y="2432304"/>
            <a:ext cx="3703320" cy="859536"/>
          </a:xfrm>
          <a:prstGeom prst="roundRect">
            <a:avLst/>
          </a:prstGeom>
          <a:solidFill>
            <a:srgbClr val="7F2AB7"/>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379976" y="2542032"/>
            <a:ext cx="3447287" cy="676656"/>
          </a:xfrm>
          <a:prstGeom prst="rect">
            <a:avLst/>
          </a:prstGeom>
          <a:noFill/>
        </p:spPr>
        <p:txBody>
          <a:bodyPr wrap="square" anchor="ctr">
            <a:spAutoFit/>
          </a:bodyPr>
          <a:lstStyle/>
          <a:p>
            <a:pPr algn="l">
              <a:defRPr sz="1700" b="1" i="0">
                <a:solidFill>
                  <a:srgbClr val="FFFFFF"/>
                </a:solidFill>
                <a:latin typeface="Comic Neue"/>
              </a:defRPr>
            </a:pPr>
            <a:r>
              <a:t>¿Qué podrías hacer?</a:t>
            </a:r>
          </a:p>
        </p:txBody>
      </p:sp>
      <p:sp>
        <p:nvSpPr>
          <p:cNvPr id="19" name="Rounded Rectangle 18"/>
          <p:cNvSpPr/>
          <p:nvPr/>
        </p:nvSpPr>
        <p:spPr>
          <a:xfrm>
            <a:off x="4251960" y="3346704"/>
            <a:ext cx="3703320" cy="420624"/>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PODRÍA</a:t>
            </a:r>
          </a:p>
        </p:txBody>
      </p:sp>
      <p:sp>
        <p:nvSpPr>
          <p:cNvPr id="20" name="Rounded Rectangle 19"/>
          <p:cNvSpPr/>
          <p:nvPr/>
        </p:nvSpPr>
        <p:spPr>
          <a:xfrm>
            <a:off x="4251960" y="3877056"/>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379976" y="3931920"/>
            <a:ext cx="3447287" cy="457200"/>
          </a:xfrm>
          <a:prstGeom prst="rect">
            <a:avLst/>
          </a:prstGeom>
          <a:noFill/>
        </p:spPr>
        <p:txBody>
          <a:bodyPr wrap="square" anchor="ctr">
            <a:spAutoFit/>
          </a:bodyPr>
          <a:lstStyle/>
          <a:p>
            <a:pPr algn="l">
              <a:defRPr sz="1500" b="0" i="0">
                <a:solidFill>
                  <a:srgbClr val="1A1A1A"/>
                </a:solidFill>
                <a:latin typeface="Comic Neue"/>
              </a:defRPr>
            </a:pPr>
            <a:r>
              <a:t>Podría relajarme en la playa.</a:t>
            </a:r>
          </a:p>
        </p:txBody>
      </p:sp>
      <p:sp>
        <p:nvSpPr>
          <p:cNvPr id="22" name="Rounded Rectangle 21"/>
          <p:cNvSpPr/>
          <p:nvPr/>
        </p:nvSpPr>
        <p:spPr>
          <a:xfrm>
            <a:off x="4251960" y="4553712"/>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379976" y="4608576"/>
            <a:ext cx="3447287" cy="457200"/>
          </a:xfrm>
          <a:prstGeom prst="rect">
            <a:avLst/>
          </a:prstGeom>
          <a:noFill/>
        </p:spPr>
        <p:txBody>
          <a:bodyPr wrap="square" anchor="ctr">
            <a:spAutoFit/>
          </a:bodyPr>
          <a:lstStyle/>
          <a:p>
            <a:pPr algn="l">
              <a:defRPr sz="1500" b="0" i="0">
                <a:solidFill>
                  <a:srgbClr val="1A1A1A"/>
                </a:solidFill>
                <a:latin typeface="Comic Neue"/>
              </a:defRPr>
            </a:pPr>
            <a:r>
              <a:t>Podría explorar las montañas.</a:t>
            </a:r>
          </a:p>
        </p:txBody>
      </p:sp>
      <p:sp>
        <p:nvSpPr>
          <p:cNvPr id="24" name="Rounded Rectangle 23"/>
          <p:cNvSpPr/>
          <p:nvPr/>
        </p:nvSpPr>
        <p:spPr>
          <a:xfrm>
            <a:off x="4251960" y="5230368"/>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4379976" y="5285232"/>
            <a:ext cx="3447287" cy="457200"/>
          </a:xfrm>
          <a:prstGeom prst="rect">
            <a:avLst/>
          </a:prstGeom>
          <a:noFill/>
        </p:spPr>
        <p:txBody>
          <a:bodyPr wrap="square" anchor="ctr">
            <a:spAutoFit/>
          </a:bodyPr>
          <a:lstStyle/>
          <a:p>
            <a:pPr algn="l">
              <a:defRPr sz="1500" b="0" i="0">
                <a:solidFill>
                  <a:srgbClr val="1A1A1A"/>
                </a:solidFill>
                <a:latin typeface="Comic Neue"/>
              </a:defRPr>
            </a:pPr>
            <a:r>
              <a:t>Podría descansar y disfrutar.</a:t>
            </a:r>
          </a:p>
        </p:txBody>
      </p:sp>
      <p:sp>
        <p:nvSpPr>
          <p:cNvPr id="26" name="Rounded Rectangle 25"/>
          <p:cNvSpPr/>
          <p:nvPr/>
        </p:nvSpPr>
        <p:spPr>
          <a:xfrm>
            <a:off x="8138160" y="2432304"/>
            <a:ext cx="3703320" cy="859536"/>
          </a:xfrm>
          <a:prstGeom prst="roundRect">
            <a:avLst/>
          </a:prstGeom>
          <a:solidFill>
            <a:srgbClr val="7F2AB7"/>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266176" y="2542032"/>
            <a:ext cx="3447287" cy="676656"/>
          </a:xfrm>
          <a:prstGeom prst="rect">
            <a:avLst/>
          </a:prstGeom>
          <a:noFill/>
        </p:spPr>
        <p:txBody>
          <a:bodyPr wrap="square" anchor="ctr">
            <a:spAutoFit/>
          </a:bodyPr>
          <a:lstStyle/>
          <a:p>
            <a:pPr algn="l">
              <a:defRPr sz="1700" b="1" i="0">
                <a:solidFill>
                  <a:srgbClr val="FFFFFF"/>
                </a:solidFill>
                <a:latin typeface="Comic Neue"/>
              </a:defRPr>
            </a:pPr>
            <a:r>
              <a:t>¿Cómo sería?</a:t>
            </a:r>
          </a:p>
        </p:txBody>
      </p:sp>
      <p:sp>
        <p:nvSpPr>
          <p:cNvPr id="28" name="Rounded Rectangle 27"/>
          <p:cNvSpPr/>
          <p:nvPr/>
        </p:nvSpPr>
        <p:spPr>
          <a:xfrm>
            <a:off x="8138160" y="3346704"/>
            <a:ext cx="3703320" cy="420624"/>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FFFFFF"/>
                </a:solidFill>
                <a:latin typeface="Comic Neue"/>
              </a:defRPr>
            </a:pPr>
            <a:r>
              <a:t>SERÍA</a:t>
            </a:r>
          </a:p>
        </p:txBody>
      </p:sp>
      <p:sp>
        <p:nvSpPr>
          <p:cNvPr id="29" name="Rounded Rectangle 28"/>
          <p:cNvSpPr/>
          <p:nvPr/>
        </p:nvSpPr>
        <p:spPr>
          <a:xfrm>
            <a:off x="8138160" y="3877056"/>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266176" y="3931920"/>
            <a:ext cx="3447287" cy="457200"/>
          </a:xfrm>
          <a:prstGeom prst="rect">
            <a:avLst/>
          </a:prstGeom>
          <a:noFill/>
        </p:spPr>
        <p:txBody>
          <a:bodyPr wrap="square" anchor="ctr">
            <a:spAutoFit/>
          </a:bodyPr>
          <a:lstStyle/>
          <a:p>
            <a:pPr algn="l">
              <a:defRPr sz="1500" b="0" i="0">
                <a:solidFill>
                  <a:srgbClr val="1A1A1A"/>
                </a:solidFill>
                <a:latin typeface="Comic Neue"/>
              </a:defRPr>
            </a:pPr>
            <a:r>
              <a:t>Sería increíble.</a:t>
            </a:r>
          </a:p>
        </p:txBody>
      </p:sp>
      <p:sp>
        <p:nvSpPr>
          <p:cNvPr id="31" name="Rounded Rectangle 30"/>
          <p:cNvSpPr/>
          <p:nvPr/>
        </p:nvSpPr>
        <p:spPr>
          <a:xfrm>
            <a:off x="8138160" y="4553712"/>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8266176" y="4608576"/>
            <a:ext cx="3447287" cy="457200"/>
          </a:xfrm>
          <a:prstGeom prst="rect">
            <a:avLst/>
          </a:prstGeom>
          <a:noFill/>
        </p:spPr>
        <p:txBody>
          <a:bodyPr wrap="square" anchor="ctr">
            <a:spAutoFit/>
          </a:bodyPr>
          <a:lstStyle/>
          <a:p>
            <a:pPr algn="l">
              <a:defRPr sz="1500" b="0" i="0">
                <a:solidFill>
                  <a:srgbClr val="1A1A1A"/>
                </a:solidFill>
                <a:latin typeface="Comic Neue"/>
              </a:defRPr>
            </a:pPr>
            <a:r>
              <a:t>Sería inolvidable.</a:t>
            </a:r>
          </a:p>
        </p:txBody>
      </p:sp>
      <p:sp>
        <p:nvSpPr>
          <p:cNvPr id="33" name="Rounded Rectangle 32"/>
          <p:cNvSpPr/>
          <p:nvPr/>
        </p:nvSpPr>
        <p:spPr>
          <a:xfrm>
            <a:off x="8138160" y="5230368"/>
            <a:ext cx="3703320" cy="56692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8266176" y="5285232"/>
            <a:ext cx="3447287" cy="457200"/>
          </a:xfrm>
          <a:prstGeom prst="rect">
            <a:avLst/>
          </a:prstGeom>
          <a:noFill/>
        </p:spPr>
        <p:txBody>
          <a:bodyPr wrap="square" anchor="ctr">
            <a:spAutoFit/>
          </a:bodyPr>
          <a:lstStyle/>
          <a:p>
            <a:pPr algn="l">
              <a:defRPr sz="1500" b="0" i="0">
                <a:solidFill>
                  <a:srgbClr val="1A1A1A"/>
                </a:solidFill>
                <a:latin typeface="Comic Neue"/>
              </a:defRPr>
            </a:pPr>
            <a:r>
              <a:t>Sería un paraíso.</a:t>
            </a:r>
          </a:p>
        </p:txBody>
      </p:sp>
      <p:sp>
        <p:nvSpPr>
          <p:cNvPr id="35" name="Rounded Rectangle 34"/>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Note 2 classmates' dream holidays. Write one sentence about each.</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B74C0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TODAY'S GOALS  ·  OBJETIVOS</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What will I learn today?</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By the end of today's lesson, you will be able to…</a:t>
            </a:r>
          </a:p>
        </p:txBody>
      </p:sp>
      <p:sp>
        <p:nvSpPr>
          <p:cNvPr id="8" name="Oval 7"/>
          <p:cNvSpPr/>
          <p:nvPr/>
        </p:nvSpPr>
        <p:spPr>
          <a:xfrm>
            <a:off x="457200" y="2542032"/>
            <a:ext cx="548640" cy="54864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9" name="Rounded Rectangle 8"/>
          <p:cNvSpPr/>
          <p:nvPr/>
        </p:nvSpPr>
        <p:spPr>
          <a:xfrm>
            <a:off x="1143000" y="2468880"/>
            <a:ext cx="5943600" cy="768096"/>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298448" y="2587752"/>
            <a:ext cx="5669280" cy="566928"/>
          </a:xfrm>
          <a:prstGeom prst="rect">
            <a:avLst/>
          </a:prstGeom>
          <a:noFill/>
        </p:spPr>
        <p:txBody>
          <a:bodyPr wrap="square">
            <a:spAutoFit/>
          </a:bodyPr>
          <a:lstStyle/>
          <a:p>
            <a:pPr algn="l">
              <a:defRPr sz="2000" b="1" i="0">
                <a:solidFill>
                  <a:srgbClr val="1A1A1A"/>
                </a:solidFill>
                <a:latin typeface="Comic Neue"/>
              </a:defRPr>
            </a:pPr>
            <a:r>
              <a:t>Describe a dream holiday — las vacaciones de ensueño, el viaje ideal, un crucero de lujo.</a:t>
            </a:r>
          </a:p>
        </p:txBody>
      </p:sp>
      <p:sp>
        <p:nvSpPr>
          <p:cNvPr id="11" name="Rounded Rectangle 10"/>
          <p:cNvSpPr/>
          <p:nvPr/>
        </p:nvSpPr>
        <p:spPr>
          <a:xfrm>
            <a:off x="7269480" y="2468880"/>
            <a:ext cx="4526280" cy="76809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424927" y="2587752"/>
            <a:ext cx="4206240" cy="566928"/>
          </a:xfrm>
          <a:prstGeom prst="rect">
            <a:avLst/>
          </a:prstGeom>
          <a:noFill/>
        </p:spPr>
        <p:txBody>
          <a:bodyPr wrap="square" anchor="ctr">
            <a:spAutoFit/>
          </a:bodyPr>
          <a:lstStyle/>
          <a:p>
            <a:pPr algn="l">
              <a:defRPr sz="1600" b="0" i="1">
                <a:solidFill>
                  <a:srgbClr val="004225"/>
                </a:solidFill>
                <a:latin typeface="Comic Neue"/>
              </a:defRPr>
            </a:pPr>
            <a:r>
              <a:t>vacaciones de ensueño · viaje ideal · crucero de lujo</a:t>
            </a:r>
          </a:p>
        </p:txBody>
      </p:sp>
      <p:sp>
        <p:nvSpPr>
          <p:cNvPr id="13" name="Oval 12"/>
          <p:cNvSpPr/>
          <p:nvPr/>
        </p:nvSpPr>
        <p:spPr>
          <a:xfrm>
            <a:off x="457200" y="3456432"/>
            <a:ext cx="548640" cy="54864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4" name="Rounded Rectangle 13"/>
          <p:cNvSpPr/>
          <p:nvPr/>
        </p:nvSpPr>
        <p:spPr>
          <a:xfrm>
            <a:off x="1143000" y="3383280"/>
            <a:ext cx="5943600" cy="768096"/>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298448" y="3502152"/>
            <a:ext cx="5669280" cy="566928"/>
          </a:xfrm>
          <a:prstGeom prst="rect">
            <a:avLst/>
          </a:prstGeom>
          <a:noFill/>
        </p:spPr>
        <p:txBody>
          <a:bodyPr wrap="square">
            <a:spAutoFit/>
          </a:bodyPr>
          <a:lstStyle/>
          <a:p>
            <a:pPr algn="l">
              <a:defRPr sz="2000" b="1" i="0">
                <a:solidFill>
                  <a:srgbClr val="1A1A1A"/>
                </a:solidFill>
                <a:latin typeface="Comic Neue"/>
              </a:defRPr>
            </a:pPr>
            <a:r>
              <a:t>Say how amazing it would be with sería — sería increíble, sería perfecto, sería inolvidable.</a:t>
            </a:r>
          </a:p>
        </p:txBody>
      </p:sp>
      <p:sp>
        <p:nvSpPr>
          <p:cNvPr id="16" name="Rounded Rectangle 15"/>
          <p:cNvSpPr/>
          <p:nvPr/>
        </p:nvSpPr>
        <p:spPr>
          <a:xfrm>
            <a:off x="7269480" y="3383280"/>
            <a:ext cx="4526280" cy="76809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424927" y="3502152"/>
            <a:ext cx="4206240" cy="566928"/>
          </a:xfrm>
          <a:prstGeom prst="rect">
            <a:avLst/>
          </a:prstGeom>
          <a:noFill/>
        </p:spPr>
        <p:txBody>
          <a:bodyPr wrap="square" anchor="ctr">
            <a:spAutoFit/>
          </a:bodyPr>
          <a:lstStyle/>
          <a:p>
            <a:pPr algn="l">
              <a:defRPr sz="1600" b="0" i="1">
                <a:solidFill>
                  <a:srgbClr val="004225"/>
                </a:solidFill>
                <a:latin typeface="Comic Neue"/>
              </a:defRPr>
            </a:pPr>
            <a:r>
              <a:t>sería increíble · sería perfecto · sería inolvidable</a:t>
            </a:r>
          </a:p>
        </p:txBody>
      </p:sp>
      <p:sp>
        <p:nvSpPr>
          <p:cNvPr id="18" name="Oval 17"/>
          <p:cNvSpPr/>
          <p:nvPr/>
        </p:nvSpPr>
        <p:spPr>
          <a:xfrm>
            <a:off x="457200" y="4370832"/>
            <a:ext cx="548640" cy="54864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19" name="Rounded Rectangle 18"/>
          <p:cNvSpPr/>
          <p:nvPr/>
        </p:nvSpPr>
        <p:spPr>
          <a:xfrm>
            <a:off x="1143000" y="4297680"/>
            <a:ext cx="5943600" cy="768096"/>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298448" y="4416552"/>
            <a:ext cx="5669280" cy="566928"/>
          </a:xfrm>
          <a:prstGeom prst="rect">
            <a:avLst/>
          </a:prstGeom>
          <a:noFill/>
        </p:spPr>
        <p:txBody>
          <a:bodyPr wrap="square">
            <a:spAutoFit/>
          </a:bodyPr>
          <a:lstStyle/>
          <a:p>
            <a:pPr algn="l">
              <a:defRPr sz="2000" b="1" i="0">
                <a:solidFill>
                  <a:srgbClr val="1A1A1A"/>
                </a:solidFill>
                <a:latin typeface="Comic Neue"/>
              </a:defRPr>
            </a:pPr>
            <a:r>
              <a:t>Say what you would be able to do with podría + infinitive — podría relajarme, podría nadar.</a:t>
            </a:r>
          </a:p>
        </p:txBody>
      </p:sp>
      <p:sp>
        <p:nvSpPr>
          <p:cNvPr id="21" name="Rounded Rectangle 20"/>
          <p:cNvSpPr/>
          <p:nvPr/>
        </p:nvSpPr>
        <p:spPr>
          <a:xfrm>
            <a:off x="7269480" y="4297680"/>
            <a:ext cx="4526280" cy="76809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424927" y="4416552"/>
            <a:ext cx="4206240" cy="566928"/>
          </a:xfrm>
          <a:prstGeom prst="rect">
            <a:avLst/>
          </a:prstGeom>
          <a:noFill/>
        </p:spPr>
        <p:txBody>
          <a:bodyPr wrap="square" anchor="ctr">
            <a:spAutoFit/>
          </a:bodyPr>
          <a:lstStyle/>
          <a:p>
            <a:pPr algn="l">
              <a:defRPr sz="1600" b="0" i="1">
                <a:solidFill>
                  <a:srgbClr val="004225"/>
                </a:solidFill>
                <a:latin typeface="Comic Neue"/>
              </a:defRPr>
            </a:pPr>
            <a:r>
              <a:t>podría relajarme · podría nadar</a:t>
            </a:r>
          </a:p>
        </p:txBody>
      </p:sp>
      <p:sp>
        <p:nvSpPr>
          <p:cNvPr id="23" name="Oval 22"/>
          <p:cNvSpPr/>
          <p:nvPr/>
        </p:nvSpPr>
        <p:spPr>
          <a:xfrm>
            <a:off x="457200" y="5285232"/>
            <a:ext cx="548640" cy="548640"/>
          </a:xfrm>
          <a:prstGeom prst="ellipse">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4</a:t>
            </a:r>
          </a:p>
        </p:txBody>
      </p:sp>
      <p:sp>
        <p:nvSpPr>
          <p:cNvPr id="24" name="Rounded Rectangle 23"/>
          <p:cNvSpPr/>
          <p:nvPr/>
        </p:nvSpPr>
        <p:spPr>
          <a:xfrm>
            <a:off x="1143000" y="5212080"/>
            <a:ext cx="5943600" cy="768096"/>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298448" y="5330952"/>
            <a:ext cx="5669280" cy="566928"/>
          </a:xfrm>
          <a:prstGeom prst="rect">
            <a:avLst/>
          </a:prstGeom>
          <a:noFill/>
        </p:spPr>
        <p:txBody>
          <a:bodyPr wrap="square">
            <a:spAutoFit/>
          </a:bodyPr>
          <a:lstStyle/>
          <a:p>
            <a:pPr algn="l">
              <a:defRPr sz="2000" b="1" i="0">
                <a:solidFill>
                  <a:srgbClr val="1A1A1A"/>
                </a:solidFill>
                <a:latin typeface="Comic Neue"/>
              </a:defRPr>
            </a:pPr>
            <a:r>
              <a:t>Use other conditionals to picture the trip — viajaría, me alojaría, descansaría.</a:t>
            </a:r>
          </a:p>
        </p:txBody>
      </p:sp>
      <p:sp>
        <p:nvSpPr>
          <p:cNvPr id="26" name="Rounded Rectangle 25"/>
          <p:cNvSpPr/>
          <p:nvPr/>
        </p:nvSpPr>
        <p:spPr>
          <a:xfrm>
            <a:off x="7269480" y="5212080"/>
            <a:ext cx="4526280" cy="76809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424927" y="5330952"/>
            <a:ext cx="4206240" cy="566928"/>
          </a:xfrm>
          <a:prstGeom prst="rect">
            <a:avLst/>
          </a:prstGeom>
          <a:noFill/>
        </p:spPr>
        <p:txBody>
          <a:bodyPr wrap="square" anchor="ctr">
            <a:spAutoFit/>
          </a:bodyPr>
          <a:lstStyle/>
          <a:p>
            <a:pPr algn="l">
              <a:defRPr sz="1600" b="0" i="1">
                <a:solidFill>
                  <a:srgbClr val="004225"/>
                </a:solidFill>
                <a:latin typeface="Comic Neue"/>
              </a:defRPr>
            </a:pPr>
            <a:r>
              <a:t>viajaría · me alojaría · descansaría</a:t>
            </a:r>
          </a:p>
        </p:txBody>
      </p:sp>
      <p:sp>
        <p:nvSpPr>
          <p:cNvPr id="28" name="Rounded Rectangle 27"/>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Copy the 4 goals. Tick them off at the end of the lesson!</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00838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WRITING  ·  MODEL PARAGRAPH</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Mis vacaciones de ensueño — a model</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Read the model, then write YOUR OWN dream-holiday paragraph the same way.</a:t>
            </a:r>
          </a:p>
        </p:txBody>
      </p:sp>
      <p:sp>
        <p:nvSpPr>
          <p:cNvPr id="8" name="Rounded Rectangle 7"/>
          <p:cNvSpPr/>
          <p:nvPr/>
        </p:nvSpPr>
        <p:spPr>
          <a:xfrm>
            <a:off x="365760" y="2432304"/>
            <a:ext cx="11430000" cy="1737360"/>
          </a:xfrm>
          <a:prstGeom prst="roundRect">
            <a:avLst/>
          </a:prstGeom>
          <a:solidFill>
            <a:srgbClr val="E8F5E9"/>
          </a:solidFill>
          <a:ln w="25400">
            <a:solidFill>
              <a:srgbClr val="00838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2542032"/>
            <a:ext cx="11064240" cy="1554480"/>
          </a:xfrm>
          <a:prstGeom prst="rect">
            <a:avLst/>
          </a:prstGeom>
          <a:noFill/>
        </p:spPr>
        <p:txBody>
          <a:bodyPr wrap="square">
            <a:spAutoFit/>
          </a:bodyPr>
          <a:lstStyle/>
          <a:p>
            <a:pPr algn="l">
              <a:defRPr sz="1800" b="0" i="0">
                <a:solidFill>
                  <a:srgbClr val="1A1A1A"/>
                </a:solidFill>
                <a:latin typeface="Comic Neue"/>
              </a:defRPr>
            </a:pPr>
            <a:r>
              <a:t>¡Hola! Mis vacaciones de ensueño serían en una isla del Caribe. Viajaría a Cuba y me alojaría en un resort de lujo junto al mar. Allí podría relajarme en la playa, nadar todos los días y disfrutar del paraíso. También me gustaría hacer un crucero algún día. ¡Sería un viaje increíble e inolvidable — un sueño hecho realidad!</a:t>
            </a:r>
          </a:p>
        </p:txBody>
      </p:sp>
      <p:sp>
        <p:nvSpPr>
          <p:cNvPr id="10" name="Rounded Rectangle 9"/>
          <p:cNvSpPr/>
          <p:nvPr/>
        </p:nvSpPr>
        <p:spPr>
          <a:xfrm>
            <a:off x="365760" y="4352544"/>
            <a:ext cx="3063240" cy="658368"/>
          </a:xfrm>
          <a:prstGeom prst="roundRect">
            <a:avLst/>
          </a:prstGeom>
          <a:solidFill>
            <a:srgbClr val="00838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 name the dream trip</a:t>
            </a:r>
          </a:p>
        </p:txBody>
      </p:sp>
      <p:sp>
        <p:nvSpPr>
          <p:cNvPr id="11" name="Rounded Rectangle 10"/>
          <p:cNvSpPr/>
          <p:nvPr/>
        </p:nvSpPr>
        <p:spPr>
          <a:xfrm>
            <a:off x="3520440" y="4352544"/>
            <a:ext cx="2651760" cy="65836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639312" y="4425696"/>
            <a:ext cx="2423160" cy="512064"/>
          </a:xfrm>
          <a:prstGeom prst="rect">
            <a:avLst/>
          </a:prstGeom>
          <a:noFill/>
        </p:spPr>
        <p:txBody>
          <a:bodyPr wrap="square" anchor="ctr">
            <a:spAutoFit/>
          </a:bodyPr>
          <a:lstStyle/>
          <a:p>
            <a:pPr algn="l">
              <a:defRPr sz="1200" b="1" i="0">
                <a:solidFill>
                  <a:srgbClr val="004225"/>
                </a:solidFill>
                <a:latin typeface="Comic Neue"/>
              </a:defRPr>
            </a:pPr>
            <a:r>
              <a:t>viajaría a una isla…</a:t>
            </a:r>
          </a:p>
        </p:txBody>
      </p:sp>
      <p:sp>
        <p:nvSpPr>
          <p:cNvPr id="13" name="Rounded Rectangle 12"/>
          <p:cNvSpPr/>
          <p:nvPr/>
        </p:nvSpPr>
        <p:spPr>
          <a:xfrm>
            <a:off x="6263640" y="4352544"/>
            <a:ext cx="3063240" cy="658368"/>
          </a:xfrm>
          <a:prstGeom prst="roundRect">
            <a:avLst/>
          </a:prstGeom>
          <a:solidFill>
            <a:srgbClr val="00838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 use sería + adjective</a:t>
            </a:r>
          </a:p>
        </p:txBody>
      </p:sp>
      <p:sp>
        <p:nvSpPr>
          <p:cNvPr id="14" name="Rounded Rectangle 13"/>
          <p:cNvSpPr/>
          <p:nvPr/>
        </p:nvSpPr>
        <p:spPr>
          <a:xfrm>
            <a:off x="9418320" y="4352544"/>
            <a:ext cx="2651760" cy="65836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537192" y="4425696"/>
            <a:ext cx="2423160" cy="512064"/>
          </a:xfrm>
          <a:prstGeom prst="rect">
            <a:avLst/>
          </a:prstGeom>
          <a:noFill/>
        </p:spPr>
        <p:txBody>
          <a:bodyPr wrap="square" anchor="ctr">
            <a:spAutoFit/>
          </a:bodyPr>
          <a:lstStyle/>
          <a:p>
            <a:pPr algn="l">
              <a:defRPr sz="1200" b="1" i="0">
                <a:solidFill>
                  <a:srgbClr val="004225"/>
                </a:solidFill>
                <a:latin typeface="Comic Neue"/>
              </a:defRPr>
            </a:pPr>
            <a:r>
              <a:t>sería increíble / inolvidable</a:t>
            </a:r>
          </a:p>
        </p:txBody>
      </p:sp>
      <p:sp>
        <p:nvSpPr>
          <p:cNvPr id="16" name="Rounded Rectangle 15"/>
          <p:cNvSpPr/>
          <p:nvPr/>
        </p:nvSpPr>
        <p:spPr>
          <a:xfrm>
            <a:off x="365760" y="5193792"/>
            <a:ext cx="3063240" cy="658368"/>
          </a:xfrm>
          <a:prstGeom prst="roundRect">
            <a:avLst/>
          </a:prstGeom>
          <a:solidFill>
            <a:srgbClr val="00838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 use podría + infinitive</a:t>
            </a:r>
          </a:p>
        </p:txBody>
      </p:sp>
      <p:sp>
        <p:nvSpPr>
          <p:cNvPr id="17" name="Rounded Rectangle 16"/>
          <p:cNvSpPr/>
          <p:nvPr/>
        </p:nvSpPr>
        <p:spPr>
          <a:xfrm>
            <a:off x="3520440" y="5193792"/>
            <a:ext cx="2651760" cy="65836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639312" y="5266944"/>
            <a:ext cx="2423160" cy="512064"/>
          </a:xfrm>
          <a:prstGeom prst="rect">
            <a:avLst/>
          </a:prstGeom>
          <a:noFill/>
        </p:spPr>
        <p:txBody>
          <a:bodyPr wrap="square" anchor="ctr">
            <a:spAutoFit/>
          </a:bodyPr>
          <a:lstStyle/>
          <a:p>
            <a:pPr algn="l">
              <a:defRPr sz="1200" b="1" i="0">
                <a:solidFill>
                  <a:srgbClr val="004225"/>
                </a:solidFill>
                <a:latin typeface="Comic Neue"/>
              </a:defRPr>
            </a:pPr>
            <a:r>
              <a:t>podría relajarme / nadar</a:t>
            </a:r>
          </a:p>
        </p:txBody>
      </p:sp>
      <p:sp>
        <p:nvSpPr>
          <p:cNvPr id="19" name="Rounded Rectangle 18"/>
          <p:cNvSpPr/>
          <p:nvPr/>
        </p:nvSpPr>
        <p:spPr>
          <a:xfrm>
            <a:off x="6263640" y="5193792"/>
            <a:ext cx="3063240" cy="658368"/>
          </a:xfrm>
          <a:prstGeom prst="roundRect">
            <a:avLst/>
          </a:prstGeom>
          <a:solidFill>
            <a:srgbClr val="00838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400" b="1" i="0">
                <a:solidFill>
                  <a:srgbClr val="FFFFFF"/>
                </a:solidFill>
                <a:latin typeface="Comic Neue"/>
              </a:defRPr>
            </a:pPr>
            <a:r>
              <a:t>✓ add other conditionals</a:t>
            </a:r>
          </a:p>
        </p:txBody>
      </p:sp>
      <p:sp>
        <p:nvSpPr>
          <p:cNvPr id="20" name="Rounded Rectangle 19"/>
          <p:cNvSpPr/>
          <p:nvPr/>
        </p:nvSpPr>
        <p:spPr>
          <a:xfrm>
            <a:off x="9418320" y="5193792"/>
            <a:ext cx="2651760" cy="658368"/>
          </a:xfrm>
          <a:prstGeom prst="roundRect">
            <a:avLst/>
          </a:prstGeom>
          <a:solidFill>
            <a:srgbClr val="FFFDD0"/>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537192" y="5266944"/>
            <a:ext cx="2423160" cy="512064"/>
          </a:xfrm>
          <a:prstGeom prst="rect">
            <a:avLst/>
          </a:prstGeom>
          <a:noFill/>
        </p:spPr>
        <p:txBody>
          <a:bodyPr wrap="square" anchor="ctr">
            <a:spAutoFit/>
          </a:bodyPr>
          <a:lstStyle/>
          <a:p>
            <a:pPr algn="l">
              <a:defRPr sz="1200" b="1" i="0">
                <a:solidFill>
                  <a:srgbClr val="004225"/>
                </a:solidFill>
                <a:latin typeface="Comic Neue"/>
              </a:defRPr>
            </a:pPr>
            <a:r>
              <a:t>me alojaría / disfrutaría</a:t>
            </a:r>
          </a:p>
        </p:txBody>
      </p:sp>
      <p:sp>
        <p:nvSpPr>
          <p:cNvPr id="22" name="Rounded Rectangle 21"/>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Write your own (4–6 sentences). Use sería + adjective and podría + infinitive every time!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PLENARY  ·  EXIT TICKET</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Show what you know!</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Before you go: complete the 3 challenges. Click to check the examples.</a:t>
            </a:r>
          </a:p>
        </p:txBody>
      </p:sp>
      <p:sp>
        <p:nvSpPr>
          <p:cNvPr id="8" name="Rounded Rectangle 7"/>
          <p:cNvSpPr/>
          <p:nvPr/>
        </p:nvSpPr>
        <p:spPr>
          <a:xfrm>
            <a:off x="365760" y="2468880"/>
            <a:ext cx="5120640" cy="676656"/>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500" b="1" i="0">
                <a:solidFill>
                  <a:srgbClr val="FFFFFF"/>
                </a:solidFill>
                <a:latin typeface="Comic Neue"/>
              </a:defRPr>
            </a:pPr>
            <a:r>
              <a:t>Describe a dream trip (viajaría a… / un crucero de lujo)</a:t>
            </a:r>
          </a:p>
        </p:txBody>
      </p:sp>
      <p:sp>
        <p:nvSpPr>
          <p:cNvPr id="9" name="Rounded Rectangle 8"/>
          <p:cNvSpPr/>
          <p:nvPr/>
        </p:nvSpPr>
        <p:spPr>
          <a:xfrm>
            <a:off x="5623560" y="2468880"/>
            <a:ext cx="6172200" cy="676656"/>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viajaría a una isla del Caribe</a:t>
            </a:r>
          </a:p>
        </p:txBody>
      </p:sp>
      <p:sp>
        <p:nvSpPr>
          <p:cNvPr id="10" name="Rounded Rectangle 9"/>
          <p:cNvSpPr/>
          <p:nvPr/>
        </p:nvSpPr>
        <p:spPr>
          <a:xfrm>
            <a:off x="5623560" y="2468880"/>
            <a:ext cx="6172200" cy="676656"/>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example?</a:t>
            </a:r>
          </a:p>
        </p:txBody>
      </p:sp>
      <p:sp>
        <p:nvSpPr>
          <p:cNvPr id="11" name="Rounded Rectangle 10"/>
          <p:cNvSpPr/>
          <p:nvPr/>
        </p:nvSpPr>
        <p:spPr>
          <a:xfrm>
            <a:off x="365760" y="3383280"/>
            <a:ext cx="5120640" cy="676656"/>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500" b="1" i="0">
                <a:solidFill>
                  <a:srgbClr val="FFFFFF"/>
                </a:solidFill>
                <a:latin typeface="Comic Neue"/>
              </a:defRPr>
            </a:pPr>
            <a:r>
              <a:t>Say how amazing it would be (sería + adjective)</a:t>
            </a:r>
          </a:p>
        </p:txBody>
      </p:sp>
      <p:sp>
        <p:nvSpPr>
          <p:cNvPr id="12" name="Rounded Rectangle 11"/>
          <p:cNvSpPr/>
          <p:nvPr/>
        </p:nvSpPr>
        <p:spPr>
          <a:xfrm>
            <a:off x="5623560" y="3383280"/>
            <a:ext cx="6172200" cy="676656"/>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sería increíble / inolvidable</a:t>
            </a:r>
          </a:p>
        </p:txBody>
      </p:sp>
      <p:sp>
        <p:nvSpPr>
          <p:cNvPr id="13" name="Rounded Rectangle 12"/>
          <p:cNvSpPr/>
          <p:nvPr/>
        </p:nvSpPr>
        <p:spPr>
          <a:xfrm>
            <a:off x="5623560" y="3383280"/>
            <a:ext cx="6172200" cy="676656"/>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example?</a:t>
            </a:r>
          </a:p>
        </p:txBody>
      </p:sp>
      <p:sp>
        <p:nvSpPr>
          <p:cNvPr id="14" name="Rounded Rectangle 13"/>
          <p:cNvSpPr/>
          <p:nvPr/>
        </p:nvSpPr>
        <p:spPr>
          <a:xfrm>
            <a:off x="365760" y="4297680"/>
            <a:ext cx="5120640" cy="676656"/>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500" b="1" i="0">
                <a:solidFill>
                  <a:srgbClr val="FFFFFF"/>
                </a:solidFill>
                <a:latin typeface="Comic Neue"/>
              </a:defRPr>
            </a:pPr>
            <a:r>
              <a:t>Say what you could do (podría + infinitive)</a:t>
            </a:r>
          </a:p>
        </p:txBody>
      </p:sp>
      <p:sp>
        <p:nvSpPr>
          <p:cNvPr id="15" name="Rounded Rectangle 14"/>
          <p:cNvSpPr/>
          <p:nvPr/>
        </p:nvSpPr>
        <p:spPr>
          <a:xfrm>
            <a:off x="5623560" y="4297680"/>
            <a:ext cx="6172200" cy="676656"/>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004225"/>
                </a:solidFill>
                <a:latin typeface="Comic Neue"/>
              </a:defRPr>
            </a:pPr>
            <a:r>
              <a:t>podría relajarme en la playa</a:t>
            </a:r>
          </a:p>
        </p:txBody>
      </p:sp>
      <p:sp>
        <p:nvSpPr>
          <p:cNvPr id="16" name="Rounded Rectangle 15"/>
          <p:cNvSpPr/>
          <p:nvPr/>
        </p:nvSpPr>
        <p:spPr>
          <a:xfrm>
            <a:off x="5623560" y="4297680"/>
            <a:ext cx="6172200" cy="676656"/>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600" b="1" i="0">
                <a:solidFill>
                  <a:srgbClr val="FFFFFF"/>
                </a:solidFill>
                <a:latin typeface="Comic Neue"/>
              </a:defRPr>
            </a:pPr>
            <a:r>
              <a:t>example?</a:t>
            </a:r>
          </a:p>
        </p:txBody>
      </p:sp>
      <p:sp>
        <p:nvSpPr>
          <p:cNvPr id="17" name="Rounded Rectangle 16"/>
          <p:cNvSpPr/>
          <p:nvPr/>
        </p:nvSpPr>
        <p:spPr>
          <a:xfrm>
            <a:off x="365760" y="5340096"/>
            <a:ext cx="11430000" cy="566928"/>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1A1A1A"/>
                </a:solidFill>
                <a:latin typeface="Comic Neue"/>
              </a:defRPr>
            </a:pPr>
            <a:r>
              <a:t>★ CHALLENGE: Write 3 sentences about your dream holiday — viajaría a… + sería increíble + podría relajarme!</a:t>
            </a:r>
          </a:p>
        </p:txBody>
      </p:sp>
      <p:sp>
        <p:nvSpPr>
          <p:cNvPr id="18" name="Rounded Rectangle 17"/>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Complete all 3. Show your teacher on the way out!</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0"/>
                                        </p:tgtEl>
                                      </p:cBhvr>
                                    </p:animEffect>
                                    <p:set>
                                      <p:cBhvr>
                                        <p:cTn id="8" dur="1" fill="hold">
                                          <p:stCondLst>
                                            <p:cond delay="399"/>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3"/>
                                        </p:tgtEl>
                                      </p:cBhvr>
                                    </p:animEffect>
                                    <p:set>
                                      <p:cBhvr>
                                        <p:cTn id="13" dur="1" fill="hold">
                                          <p:stCondLst>
                                            <p:cond delay="399"/>
                                          </p:stCondLst>
                                        </p:cTn>
                                        <p:tgtEl>
                                          <p:spTgt spid="1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16"/>
                                        </p:tgtEl>
                                      </p:cBhvr>
                                    </p:animEffect>
                                    <p:set>
                                      <p:cBhvr>
                                        <p:cTn id="18" dur="1" fill="hold">
                                          <p:stCondLst>
                                            <p:cond delay="3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1"/>
      <p:bldP spid="16" grpId="2"/>
    </p:bldLst>
  </p:timing>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04225"/>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0" y="2011680"/>
            <a:ext cx="12191695" cy="1188720"/>
          </a:xfrm>
          <a:prstGeom prst="rect">
            <a:avLst/>
          </a:prstGeom>
          <a:noFill/>
        </p:spPr>
        <p:txBody>
          <a:bodyPr wrap="square">
            <a:spAutoFit/>
          </a:bodyPr>
          <a:lstStyle/>
          <a:p>
            <a:pPr algn="ctr">
              <a:defRPr sz="4600" b="1" i="0">
                <a:solidFill>
                  <a:srgbClr val="FFD60A"/>
                </a:solidFill>
                <a:latin typeface="Comic Neue"/>
              </a:defRPr>
            </a:pPr>
            <a:r>
              <a:t>🏝 ¡Las vacaciones de mis sueños! 🌴</a:t>
            </a:r>
          </a:p>
        </p:txBody>
      </p:sp>
      <p:sp>
        <p:nvSpPr>
          <p:cNvPr id="4" name="TextBox 3"/>
          <p:cNvSpPr txBox="1"/>
          <p:nvPr/>
        </p:nvSpPr>
        <p:spPr>
          <a:xfrm>
            <a:off x="0" y="3383280"/>
            <a:ext cx="12191695" cy="731520"/>
          </a:xfrm>
          <a:prstGeom prst="rect">
            <a:avLst/>
          </a:prstGeom>
          <a:noFill/>
        </p:spPr>
        <p:txBody>
          <a:bodyPr wrap="square">
            <a:spAutoFit/>
          </a:bodyPr>
          <a:lstStyle/>
          <a:p>
            <a:pPr algn="ctr">
              <a:defRPr sz="2600" b="1" i="0">
                <a:solidFill>
                  <a:srgbClr val="FFFFFF"/>
                </a:solidFill>
                <a:latin typeface="Comic Neue"/>
              </a:defRPr>
            </a:pPr>
            <a:r>
              <a:t>Now you can describe your dream holiday — sería increíble and podría relajarme!</a:t>
            </a:r>
          </a:p>
        </p:txBody>
      </p:sp>
      <p:sp>
        <p:nvSpPr>
          <p:cNvPr id="5" name="TextBox 4"/>
          <p:cNvSpPr txBox="1"/>
          <p:nvPr/>
        </p:nvSpPr>
        <p:spPr>
          <a:xfrm>
            <a:off x="0" y="4297680"/>
            <a:ext cx="12191695" cy="640080"/>
          </a:xfrm>
          <a:prstGeom prst="rect">
            <a:avLst/>
          </a:prstGeom>
          <a:noFill/>
        </p:spPr>
        <p:txBody>
          <a:bodyPr wrap="square">
            <a:spAutoFit/>
          </a:bodyPr>
          <a:lstStyle/>
          <a:p>
            <a:pPr algn="ctr">
              <a:defRPr sz="2200" b="0" i="1">
                <a:solidFill>
                  <a:srgbClr val="FFFDD0"/>
                </a:solidFill>
                <a:latin typeface="Comic Neue"/>
              </a:defRPr>
            </a:pPr>
            <a:r>
              <a:t>sería increíble · podría · las vacaciones de ensueño · el paraíso</a:t>
            </a:r>
          </a:p>
        </p:txBody>
      </p:sp>
      <p:sp>
        <p:nvSpPr>
          <p:cNvPr id="6" name="Rounded Rectangle 5"/>
          <p:cNvSpPr/>
          <p:nvPr/>
        </p:nvSpPr>
        <p:spPr>
          <a:xfrm>
            <a:off x="3657600" y="5303520"/>
            <a:ext cx="4873752" cy="658368"/>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1A1A1A"/>
                </a:solidFill>
                <a:latin typeface="Comic Neue"/>
              </a:defRPr>
            </a:pPr>
            <a:r>
              <a:t>CIUI Training · Spanish KS3 (Year 9)</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VOCABULARY 1  ·  EL VIAJE IDEAL</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Dream trips — your first words</a:t>
            </a:r>
          </a:p>
        </p:txBody>
      </p:sp>
      <p:sp>
        <p:nvSpPr>
          <p:cNvPr id="7" name="Rounded Rectangle 6"/>
          <p:cNvSpPr/>
          <p:nvPr/>
        </p:nvSpPr>
        <p:spPr>
          <a:xfrm>
            <a:off x="365760" y="239572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475488" y="250545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las vacaciones de ensueño</a:t>
            </a:r>
          </a:p>
        </p:txBody>
      </p:sp>
      <p:sp>
        <p:nvSpPr>
          <p:cNvPr id="9" name="Rounded Rectangle 8"/>
          <p:cNvSpPr/>
          <p:nvPr/>
        </p:nvSpPr>
        <p:spPr>
          <a:xfrm>
            <a:off x="475488" y="331012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3346704"/>
            <a:ext cx="3337560" cy="603504"/>
          </a:xfrm>
          <a:prstGeom prst="rect">
            <a:avLst/>
          </a:prstGeom>
          <a:noFill/>
        </p:spPr>
        <p:txBody>
          <a:bodyPr wrap="square" anchor="ctr">
            <a:spAutoFit/>
          </a:bodyPr>
          <a:lstStyle/>
          <a:p>
            <a:pPr algn="l">
              <a:defRPr sz="2400" b="1" i="0">
                <a:solidFill>
                  <a:srgbClr val="004225"/>
                </a:solidFill>
                <a:latin typeface="Comic Neue"/>
              </a:defRPr>
            </a:pPr>
            <a:r>
              <a:t>the dream holiday</a:t>
            </a:r>
          </a:p>
        </p:txBody>
      </p:sp>
      <p:sp>
        <p:nvSpPr>
          <p:cNvPr id="11" name="Rounded Rectangle 10"/>
          <p:cNvSpPr/>
          <p:nvPr/>
        </p:nvSpPr>
        <p:spPr>
          <a:xfrm>
            <a:off x="4251960" y="239572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4361688" y="250545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el viaje ideal</a:t>
            </a:r>
          </a:p>
        </p:txBody>
      </p:sp>
      <p:sp>
        <p:nvSpPr>
          <p:cNvPr id="13" name="Rounded Rectangle 12"/>
          <p:cNvSpPr/>
          <p:nvPr/>
        </p:nvSpPr>
        <p:spPr>
          <a:xfrm>
            <a:off x="4361688" y="331012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434840" y="3346704"/>
            <a:ext cx="3337560" cy="603504"/>
          </a:xfrm>
          <a:prstGeom prst="rect">
            <a:avLst/>
          </a:prstGeom>
          <a:noFill/>
        </p:spPr>
        <p:txBody>
          <a:bodyPr wrap="square" anchor="ctr">
            <a:spAutoFit/>
          </a:bodyPr>
          <a:lstStyle/>
          <a:p>
            <a:pPr algn="l">
              <a:defRPr sz="2400" b="1" i="0">
                <a:solidFill>
                  <a:srgbClr val="004225"/>
                </a:solidFill>
                <a:latin typeface="Comic Neue"/>
              </a:defRPr>
            </a:pPr>
            <a:r>
              <a:t>the ideal trip</a:t>
            </a:r>
          </a:p>
        </p:txBody>
      </p:sp>
      <p:sp>
        <p:nvSpPr>
          <p:cNvPr id="15" name="Rounded Rectangle 14"/>
          <p:cNvSpPr/>
          <p:nvPr/>
        </p:nvSpPr>
        <p:spPr>
          <a:xfrm>
            <a:off x="8138160" y="239572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8247888" y="250545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sería increíble</a:t>
            </a:r>
          </a:p>
        </p:txBody>
      </p:sp>
      <p:sp>
        <p:nvSpPr>
          <p:cNvPr id="17" name="Rounded Rectangle 16"/>
          <p:cNvSpPr/>
          <p:nvPr/>
        </p:nvSpPr>
        <p:spPr>
          <a:xfrm>
            <a:off x="8247888" y="331012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321040" y="3346704"/>
            <a:ext cx="3337560" cy="603504"/>
          </a:xfrm>
          <a:prstGeom prst="rect">
            <a:avLst/>
          </a:prstGeom>
          <a:noFill/>
        </p:spPr>
        <p:txBody>
          <a:bodyPr wrap="square" anchor="ctr">
            <a:spAutoFit/>
          </a:bodyPr>
          <a:lstStyle/>
          <a:p>
            <a:pPr algn="l">
              <a:defRPr sz="2400" b="1" i="0">
                <a:solidFill>
                  <a:srgbClr val="004225"/>
                </a:solidFill>
                <a:latin typeface="Comic Neue"/>
              </a:defRPr>
            </a:pPr>
            <a:r>
              <a:t>it would be incredible</a:t>
            </a:r>
          </a:p>
        </p:txBody>
      </p:sp>
      <p:sp>
        <p:nvSpPr>
          <p:cNvPr id="19" name="Rounded Rectangle 18"/>
          <p:cNvSpPr/>
          <p:nvPr/>
        </p:nvSpPr>
        <p:spPr>
          <a:xfrm>
            <a:off x="365760" y="427024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475488" y="437997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sería perfecto</a:t>
            </a:r>
          </a:p>
        </p:txBody>
      </p:sp>
      <p:sp>
        <p:nvSpPr>
          <p:cNvPr id="21" name="Rounded Rectangle 20"/>
          <p:cNvSpPr/>
          <p:nvPr/>
        </p:nvSpPr>
        <p:spPr>
          <a:xfrm>
            <a:off x="475488" y="518464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48640" y="5221224"/>
            <a:ext cx="3337560" cy="603504"/>
          </a:xfrm>
          <a:prstGeom prst="rect">
            <a:avLst/>
          </a:prstGeom>
          <a:noFill/>
        </p:spPr>
        <p:txBody>
          <a:bodyPr wrap="square" anchor="ctr">
            <a:spAutoFit/>
          </a:bodyPr>
          <a:lstStyle/>
          <a:p>
            <a:pPr algn="l">
              <a:defRPr sz="2400" b="1" i="0">
                <a:solidFill>
                  <a:srgbClr val="004225"/>
                </a:solidFill>
                <a:latin typeface="Comic Neue"/>
              </a:defRPr>
            </a:pPr>
            <a:r>
              <a:t>it would be perfect</a:t>
            </a:r>
          </a:p>
        </p:txBody>
      </p:sp>
      <p:sp>
        <p:nvSpPr>
          <p:cNvPr id="23" name="Rounded Rectangle 22"/>
          <p:cNvSpPr/>
          <p:nvPr/>
        </p:nvSpPr>
        <p:spPr>
          <a:xfrm>
            <a:off x="4251960" y="427024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ounded Rectangle 23"/>
          <p:cNvSpPr/>
          <p:nvPr/>
        </p:nvSpPr>
        <p:spPr>
          <a:xfrm>
            <a:off x="4361688" y="437997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sería inolvidable</a:t>
            </a:r>
          </a:p>
        </p:txBody>
      </p:sp>
      <p:sp>
        <p:nvSpPr>
          <p:cNvPr id="25" name="Rounded Rectangle 24"/>
          <p:cNvSpPr/>
          <p:nvPr/>
        </p:nvSpPr>
        <p:spPr>
          <a:xfrm>
            <a:off x="4361688" y="518464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434840" y="5221224"/>
            <a:ext cx="3337560" cy="603504"/>
          </a:xfrm>
          <a:prstGeom prst="rect">
            <a:avLst/>
          </a:prstGeom>
          <a:noFill/>
        </p:spPr>
        <p:txBody>
          <a:bodyPr wrap="square" anchor="ctr">
            <a:spAutoFit/>
          </a:bodyPr>
          <a:lstStyle/>
          <a:p>
            <a:pPr algn="l">
              <a:defRPr sz="2400" b="1" i="0">
                <a:solidFill>
                  <a:srgbClr val="004225"/>
                </a:solidFill>
                <a:latin typeface="Comic Neue"/>
              </a:defRPr>
            </a:pPr>
            <a:r>
              <a:t>it would be unforgettable</a:t>
            </a:r>
          </a:p>
        </p:txBody>
      </p:sp>
      <p:sp>
        <p:nvSpPr>
          <p:cNvPr id="27" name="Rounded Rectangle 26"/>
          <p:cNvSpPr/>
          <p:nvPr/>
        </p:nvSpPr>
        <p:spPr>
          <a:xfrm>
            <a:off x="8138160" y="427024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ounded Rectangle 27"/>
          <p:cNvSpPr/>
          <p:nvPr/>
        </p:nvSpPr>
        <p:spPr>
          <a:xfrm>
            <a:off x="8247888" y="437997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de lujo</a:t>
            </a:r>
          </a:p>
        </p:txBody>
      </p:sp>
      <p:sp>
        <p:nvSpPr>
          <p:cNvPr id="29" name="Rounded Rectangle 28"/>
          <p:cNvSpPr/>
          <p:nvPr/>
        </p:nvSpPr>
        <p:spPr>
          <a:xfrm>
            <a:off x="8247888" y="518464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321040" y="5221224"/>
            <a:ext cx="3337560" cy="603504"/>
          </a:xfrm>
          <a:prstGeom prst="rect">
            <a:avLst/>
          </a:prstGeom>
          <a:noFill/>
        </p:spPr>
        <p:txBody>
          <a:bodyPr wrap="square" anchor="ctr">
            <a:spAutoFit/>
          </a:bodyPr>
          <a:lstStyle/>
          <a:p>
            <a:pPr algn="l">
              <a:defRPr sz="2400" b="1" i="0">
                <a:solidFill>
                  <a:srgbClr val="004225"/>
                </a:solidFill>
                <a:latin typeface="Comic Neue"/>
              </a:defRPr>
            </a:pPr>
            <a:r>
              <a:t>luxury (luxurious)</a:t>
            </a:r>
          </a:p>
        </p:txBody>
      </p:sp>
      <p:sp>
        <p:nvSpPr>
          <p:cNvPr id="31" name="Rounded Rectangle 30"/>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Copy the 6 words. Which would describe YOUR dream trip?</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VOCABULARY 2  ·  PODRÍA + LUGARES DE ENSUEÑO</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podría + dream places</a:t>
            </a:r>
          </a:p>
        </p:txBody>
      </p:sp>
      <p:sp>
        <p:nvSpPr>
          <p:cNvPr id="7" name="Rounded Rectangle 6"/>
          <p:cNvSpPr/>
          <p:nvPr/>
        </p:nvSpPr>
        <p:spPr>
          <a:xfrm>
            <a:off x="365760" y="239572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475488" y="250545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podría</a:t>
            </a:r>
          </a:p>
        </p:txBody>
      </p:sp>
      <p:sp>
        <p:nvSpPr>
          <p:cNvPr id="9" name="Rounded Rectangle 8"/>
          <p:cNvSpPr/>
          <p:nvPr/>
        </p:nvSpPr>
        <p:spPr>
          <a:xfrm>
            <a:off x="475488" y="331012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3346704"/>
            <a:ext cx="3337560" cy="603504"/>
          </a:xfrm>
          <a:prstGeom prst="rect">
            <a:avLst/>
          </a:prstGeom>
          <a:noFill/>
        </p:spPr>
        <p:txBody>
          <a:bodyPr wrap="square" anchor="ctr">
            <a:spAutoFit/>
          </a:bodyPr>
          <a:lstStyle/>
          <a:p>
            <a:pPr algn="l">
              <a:defRPr sz="2400" b="1" i="0">
                <a:solidFill>
                  <a:srgbClr val="004225"/>
                </a:solidFill>
                <a:latin typeface="Comic Neue"/>
              </a:defRPr>
            </a:pPr>
            <a:r>
              <a:t>I could / I would be able to</a:t>
            </a:r>
          </a:p>
        </p:txBody>
      </p:sp>
      <p:sp>
        <p:nvSpPr>
          <p:cNvPr id="11" name="Rounded Rectangle 10"/>
          <p:cNvSpPr/>
          <p:nvPr/>
        </p:nvSpPr>
        <p:spPr>
          <a:xfrm>
            <a:off x="4251960" y="239572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4361688" y="250545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relajarse</a:t>
            </a:r>
          </a:p>
        </p:txBody>
      </p:sp>
      <p:sp>
        <p:nvSpPr>
          <p:cNvPr id="13" name="Rounded Rectangle 12"/>
          <p:cNvSpPr/>
          <p:nvPr/>
        </p:nvSpPr>
        <p:spPr>
          <a:xfrm>
            <a:off x="4361688" y="331012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434840" y="3346704"/>
            <a:ext cx="3337560" cy="603504"/>
          </a:xfrm>
          <a:prstGeom prst="rect">
            <a:avLst/>
          </a:prstGeom>
          <a:noFill/>
        </p:spPr>
        <p:txBody>
          <a:bodyPr wrap="square" anchor="ctr">
            <a:spAutoFit/>
          </a:bodyPr>
          <a:lstStyle/>
          <a:p>
            <a:pPr algn="l">
              <a:defRPr sz="2400" b="1" i="0">
                <a:solidFill>
                  <a:srgbClr val="004225"/>
                </a:solidFill>
                <a:latin typeface="Comic Neue"/>
              </a:defRPr>
            </a:pPr>
            <a:r>
              <a:t>to relax</a:t>
            </a:r>
          </a:p>
        </p:txBody>
      </p:sp>
      <p:sp>
        <p:nvSpPr>
          <p:cNvPr id="15" name="Rounded Rectangle 14"/>
          <p:cNvSpPr/>
          <p:nvPr/>
        </p:nvSpPr>
        <p:spPr>
          <a:xfrm>
            <a:off x="8138160" y="239572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8247888" y="250545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la aventura</a:t>
            </a:r>
          </a:p>
        </p:txBody>
      </p:sp>
      <p:sp>
        <p:nvSpPr>
          <p:cNvPr id="17" name="Rounded Rectangle 16"/>
          <p:cNvSpPr/>
          <p:nvPr/>
        </p:nvSpPr>
        <p:spPr>
          <a:xfrm>
            <a:off x="8247888" y="331012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321040" y="3346704"/>
            <a:ext cx="3337560" cy="603504"/>
          </a:xfrm>
          <a:prstGeom prst="rect">
            <a:avLst/>
          </a:prstGeom>
          <a:noFill/>
        </p:spPr>
        <p:txBody>
          <a:bodyPr wrap="square" anchor="ctr">
            <a:spAutoFit/>
          </a:bodyPr>
          <a:lstStyle/>
          <a:p>
            <a:pPr algn="l">
              <a:defRPr sz="2400" b="1" i="0">
                <a:solidFill>
                  <a:srgbClr val="004225"/>
                </a:solidFill>
                <a:latin typeface="Comic Neue"/>
              </a:defRPr>
            </a:pPr>
            <a:r>
              <a:t>adventure</a:t>
            </a:r>
          </a:p>
        </p:txBody>
      </p:sp>
      <p:sp>
        <p:nvSpPr>
          <p:cNvPr id="19" name="Rounded Rectangle 18"/>
          <p:cNvSpPr/>
          <p:nvPr/>
        </p:nvSpPr>
        <p:spPr>
          <a:xfrm>
            <a:off x="365760" y="427024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475488" y="437997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el crucero</a:t>
            </a:r>
          </a:p>
        </p:txBody>
      </p:sp>
      <p:sp>
        <p:nvSpPr>
          <p:cNvPr id="21" name="Rounded Rectangle 20"/>
          <p:cNvSpPr/>
          <p:nvPr/>
        </p:nvSpPr>
        <p:spPr>
          <a:xfrm>
            <a:off x="475488" y="518464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48640" y="5221224"/>
            <a:ext cx="3337560" cy="603504"/>
          </a:xfrm>
          <a:prstGeom prst="rect">
            <a:avLst/>
          </a:prstGeom>
          <a:noFill/>
        </p:spPr>
        <p:txBody>
          <a:bodyPr wrap="square" anchor="ctr">
            <a:spAutoFit/>
          </a:bodyPr>
          <a:lstStyle/>
          <a:p>
            <a:pPr algn="l">
              <a:defRPr sz="2400" b="1" i="0">
                <a:solidFill>
                  <a:srgbClr val="004225"/>
                </a:solidFill>
                <a:latin typeface="Comic Neue"/>
              </a:defRPr>
            </a:pPr>
            <a:r>
              <a:t>cruise</a:t>
            </a:r>
          </a:p>
        </p:txBody>
      </p:sp>
      <p:sp>
        <p:nvSpPr>
          <p:cNvPr id="23" name="Rounded Rectangle 22"/>
          <p:cNvSpPr/>
          <p:nvPr/>
        </p:nvSpPr>
        <p:spPr>
          <a:xfrm>
            <a:off x="4251960" y="427024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ounded Rectangle 23"/>
          <p:cNvSpPr/>
          <p:nvPr/>
        </p:nvSpPr>
        <p:spPr>
          <a:xfrm>
            <a:off x="4361688" y="437997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la isla</a:t>
            </a:r>
          </a:p>
        </p:txBody>
      </p:sp>
      <p:sp>
        <p:nvSpPr>
          <p:cNvPr id="25" name="Rounded Rectangle 24"/>
          <p:cNvSpPr/>
          <p:nvPr/>
        </p:nvSpPr>
        <p:spPr>
          <a:xfrm>
            <a:off x="4361688" y="518464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4434840" y="5221224"/>
            <a:ext cx="3337560" cy="603504"/>
          </a:xfrm>
          <a:prstGeom prst="rect">
            <a:avLst/>
          </a:prstGeom>
          <a:noFill/>
        </p:spPr>
        <p:txBody>
          <a:bodyPr wrap="square" anchor="ctr">
            <a:spAutoFit/>
          </a:bodyPr>
          <a:lstStyle/>
          <a:p>
            <a:pPr algn="l">
              <a:defRPr sz="2400" b="1" i="0">
                <a:solidFill>
                  <a:srgbClr val="004225"/>
                </a:solidFill>
                <a:latin typeface="Comic Neue"/>
              </a:defRPr>
            </a:pPr>
            <a:r>
              <a:t>island</a:t>
            </a:r>
          </a:p>
        </p:txBody>
      </p:sp>
      <p:sp>
        <p:nvSpPr>
          <p:cNvPr id="27" name="Rounded Rectangle 26"/>
          <p:cNvSpPr/>
          <p:nvPr/>
        </p:nvSpPr>
        <p:spPr>
          <a:xfrm>
            <a:off x="8138160" y="4270248"/>
            <a:ext cx="370332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ounded Rectangle 27"/>
          <p:cNvSpPr/>
          <p:nvPr/>
        </p:nvSpPr>
        <p:spPr>
          <a:xfrm>
            <a:off x="8247888" y="4379976"/>
            <a:ext cx="348386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el resort</a:t>
            </a:r>
          </a:p>
        </p:txBody>
      </p:sp>
      <p:sp>
        <p:nvSpPr>
          <p:cNvPr id="29" name="Rounded Rectangle 28"/>
          <p:cNvSpPr/>
          <p:nvPr/>
        </p:nvSpPr>
        <p:spPr>
          <a:xfrm>
            <a:off x="8247888" y="5184648"/>
            <a:ext cx="348386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321040" y="5221224"/>
            <a:ext cx="3337560" cy="603504"/>
          </a:xfrm>
          <a:prstGeom prst="rect">
            <a:avLst/>
          </a:prstGeom>
          <a:noFill/>
        </p:spPr>
        <p:txBody>
          <a:bodyPr wrap="square" anchor="ctr">
            <a:spAutoFit/>
          </a:bodyPr>
          <a:lstStyle/>
          <a:p>
            <a:pPr algn="l">
              <a:defRPr sz="2400" b="1" i="0">
                <a:solidFill>
                  <a:srgbClr val="004225"/>
                </a:solidFill>
                <a:latin typeface="Comic Neue"/>
              </a:defRPr>
            </a:pPr>
            <a:r>
              <a:t>resort</a:t>
            </a:r>
          </a:p>
        </p:txBody>
      </p:sp>
      <p:sp>
        <p:nvSpPr>
          <p:cNvPr id="31" name="Rounded Rectangle 30"/>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Copy these 6. podría + infinitive = I could… (podría relajarme)!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43AA3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GRAMMAR  ·  SERÍA … Y PODRÍA …</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sería + adjetivo · podría + infinitivo (the conditional)</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The conditional says what would happen. Sería = it would be (+ an adjective). Podría = I could / I would be able to (+ an infinitive). Both end in -ía — that's the conditional signal.</a:t>
            </a:r>
          </a:p>
        </p:txBody>
      </p:sp>
      <p:sp>
        <p:nvSpPr>
          <p:cNvPr id="8" name="Rounded Rectangle 7"/>
          <p:cNvSpPr/>
          <p:nvPr/>
        </p:nvSpPr>
        <p:spPr>
          <a:xfrm>
            <a:off x="365760" y="2487168"/>
            <a:ext cx="11430000" cy="1097280"/>
          </a:xfrm>
          <a:prstGeom prst="roundRect">
            <a:avLst/>
          </a:prstGeom>
          <a:solidFill>
            <a:srgbClr val="E8F5E9"/>
          </a:solidFill>
          <a:ln w="25400">
            <a:solidFill>
              <a:srgbClr val="43AA3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48640" y="2724912"/>
            <a:ext cx="3383280" cy="621792"/>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500" b="1" i="0">
                <a:solidFill>
                  <a:srgbClr val="FFFFFF"/>
                </a:solidFill>
                <a:latin typeface="Comic Neue"/>
              </a:defRPr>
            </a:pPr>
            <a:r>
              <a:t>El viaje sería increíble</a:t>
            </a:r>
          </a:p>
        </p:txBody>
      </p:sp>
      <p:sp>
        <p:nvSpPr>
          <p:cNvPr id="10" name="TextBox 9"/>
          <p:cNvSpPr txBox="1"/>
          <p:nvPr/>
        </p:nvSpPr>
        <p:spPr>
          <a:xfrm>
            <a:off x="4023360" y="2779776"/>
            <a:ext cx="457200" cy="566928"/>
          </a:xfrm>
          <a:prstGeom prst="rect">
            <a:avLst/>
          </a:prstGeom>
          <a:noFill/>
        </p:spPr>
        <p:txBody>
          <a:bodyPr wrap="square">
            <a:spAutoFit/>
          </a:bodyPr>
          <a:lstStyle/>
          <a:p>
            <a:pPr algn="ctr">
              <a:defRPr sz="2800" b="1" i="0">
                <a:solidFill>
                  <a:srgbClr val="004225"/>
                </a:solidFill>
                <a:latin typeface="Comic Neue"/>
              </a:defRPr>
            </a:pPr>
            <a:r>
              <a:t>+</a:t>
            </a:r>
          </a:p>
        </p:txBody>
      </p:sp>
      <p:sp>
        <p:nvSpPr>
          <p:cNvPr id="11" name="Rounded Rectangle 10"/>
          <p:cNvSpPr/>
          <p:nvPr/>
        </p:nvSpPr>
        <p:spPr>
          <a:xfrm>
            <a:off x="4526280" y="2724912"/>
            <a:ext cx="2286000" cy="621792"/>
          </a:xfrm>
          <a:prstGeom prst="roundRect">
            <a:avLst/>
          </a:prstGeom>
          <a:solidFill>
            <a:srgbClr val="43AA3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y</a:t>
            </a:r>
          </a:p>
        </p:txBody>
      </p:sp>
      <p:sp>
        <p:nvSpPr>
          <p:cNvPr id="12" name="TextBox 11"/>
          <p:cNvSpPr txBox="1"/>
          <p:nvPr/>
        </p:nvSpPr>
        <p:spPr>
          <a:xfrm>
            <a:off x="6903720" y="2779776"/>
            <a:ext cx="457200" cy="566928"/>
          </a:xfrm>
          <a:prstGeom prst="rect">
            <a:avLst/>
          </a:prstGeom>
          <a:noFill/>
        </p:spPr>
        <p:txBody>
          <a:bodyPr wrap="square">
            <a:spAutoFit/>
          </a:bodyPr>
          <a:lstStyle/>
          <a:p>
            <a:pPr algn="ctr">
              <a:defRPr sz="2800" b="1" i="0">
                <a:solidFill>
                  <a:srgbClr val="004225"/>
                </a:solidFill>
                <a:latin typeface="Comic Neue"/>
              </a:defRPr>
            </a:pPr>
            <a:r>
              <a:t>+</a:t>
            </a:r>
          </a:p>
        </p:txBody>
      </p:sp>
      <p:sp>
        <p:nvSpPr>
          <p:cNvPr id="13" name="Rounded Rectangle 12"/>
          <p:cNvSpPr/>
          <p:nvPr/>
        </p:nvSpPr>
        <p:spPr>
          <a:xfrm>
            <a:off x="7406640" y="2724912"/>
            <a:ext cx="3383280" cy="62179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700" b="1" i="0">
                <a:solidFill>
                  <a:srgbClr val="FFFFFF"/>
                </a:solidFill>
                <a:latin typeface="Comic Neue"/>
              </a:defRPr>
            </a:pPr>
            <a:r>
              <a:t>podría relajarme.</a:t>
            </a:r>
          </a:p>
        </p:txBody>
      </p:sp>
      <p:sp>
        <p:nvSpPr>
          <p:cNvPr id="14" name="TextBox 13"/>
          <p:cNvSpPr txBox="1"/>
          <p:nvPr/>
        </p:nvSpPr>
        <p:spPr>
          <a:xfrm>
            <a:off x="10881360" y="2670048"/>
            <a:ext cx="1188720" cy="731520"/>
          </a:xfrm>
          <a:prstGeom prst="rect">
            <a:avLst/>
          </a:prstGeom>
          <a:noFill/>
        </p:spPr>
        <p:txBody>
          <a:bodyPr wrap="square" anchor="ctr">
            <a:spAutoFit/>
          </a:bodyPr>
          <a:lstStyle/>
          <a:p>
            <a:pPr algn="l">
              <a:defRPr sz="1100" b="0" i="1">
                <a:solidFill>
                  <a:srgbClr val="1A1A1A"/>
                </a:solidFill>
                <a:latin typeface="Comic Neue"/>
              </a:defRPr>
            </a:pPr>
            <a:r>
              <a:t>= The trip</a:t>
            </a:r>
            <a:br/>
            <a:r>
              <a:t>would be</a:t>
            </a:r>
            <a:br/>
            <a:r>
              <a:t>incredible</a:t>
            </a:r>
            <a:br/>
            <a:r>
              <a:t>and I could</a:t>
            </a:r>
            <a:br/>
            <a:r>
              <a:t>relax.</a:t>
            </a:r>
          </a:p>
        </p:txBody>
      </p:sp>
      <p:sp>
        <p:nvSpPr>
          <p:cNvPr id="15" name="Rounded Rectangle 14"/>
          <p:cNvSpPr/>
          <p:nvPr/>
        </p:nvSpPr>
        <p:spPr>
          <a:xfrm>
            <a:off x="365760" y="3803904"/>
            <a:ext cx="11430000" cy="2286000"/>
          </a:xfrm>
          <a:prstGeom prst="roundRect">
            <a:avLst/>
          </a:prstGeom>
          <a:solidFill>
            <a:srgbClr val="FFFFFF"/>
          </a:solidFill>
          <a:ln w="19050">
            <a:solidFill>
              <a:srgbClr val="43AA3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48640" y="3895344"/>
            <a:ext cx="11064240" cy="457200"/>
          </a:xfrm>
          <a:prstGeom prst="rect">
            <a:avLst/>
          </a:prstGeom>
          <a:noFill/>
        </p:spPr>
        <p:txBody>
          <a:bodyPr wrap="square">
            <a:spAutoFit/>
          </a:bodyPr>
          <a:lstStyle/>
          <a:p>
            <a:pPr algn="l">
              <a:defRPr sz="2600" b="1" i="0">
                <a:solidFill>
                  <a:srgbClr val="43AA38"/>
                </a:solidFill>
                <a:latin typeface="Comic Neue"/>
              </a:defRPr>
            </a:pPr>
            <a:r>
              <a:t>Watch it work:</a:t>
            </a:r>
          </a:p>
        </p:txBody>
      </p:sp>
      <p:sp>
        <p:nvSpPr>
          <p:cNvPr id="17" name="TextBox 16"/>
          <p:cNvSpPr txBox="1"/>
          <p:nvPr/>
        </p:nvSpPr>
        <p:spPr>
          <a:xfrm>
            <a:off x="548640" y="4443984"/>
            <a:ext cx="457200" cy="457200"/>
          </a:xfrm>
          <a:prstGeom prst="rect">
            <a:avLst/>
          </a:prstGeom>
          <a:noFill/>
        </p:spPr>
        <p:txBody>
          <a:bodyPr wrap="square">
            <a:spAutoFit/>
          </a:bodyPr>
          <a:lstStyle/>
          <a:p>
            <a:pPr algn="l">
              <a:defRPr sz="2200" b="0" i="0">
                <a:solidFill>
                  <a:srgbClr val="1A1A1A"/>
                </a:solidFill>
                <a:latin typeface="Comic Neue"/>
              </a:defRPr>
            </a:pPr>
            <a:r>
              <a:t>🟢</a:t>
            </a:r>
          </a:p>
        </p:txBody>
      </p:sp>
      <p:sp>
        <p:nvSpPr>
          <p:cNvPr id="18" name="TextBox 17"/>
          <p:cNvSpPr txBox="1"/>
          <p:nvPr/>
        </p:nvSpPr>
        <p:spPr>
          <a:xfrm>
            <a:off x="1051560" y="4443984"/>
            <a:ext cx="6675120" cy="457200"/>
          </a:xfrm>
          <a:prstGeom prst="rect">
            <a:avLst/>
          </a:prstGeom>
          <a:noFill/>
        </p:spPr>
        <p:txBody>
          <a:bodyPr wrap="square">
            <a:spAutoFit/>
          </a:bodyPr>
          <a:lstStyle/>
          <a:p>
            <a:pPr algn="l">
              <a:defRPr sz="1700" b="1" i="0">
                <a:solidFill>
                  <a:srgbClr val="1A1A1A"/>
                </a:solidFill>
                <a:latin typeface="Comic Neue"/>
              </a:defRPr>
            </a:pPr>
            <a:r>
              <a:t>Sería perfecto.</a:t>
            </a:r>
          </a:p>
        </p:txBody>
      </p:sp>
      <p:sp>
        <p:nvSpPr>
          <p:cNvPr id="19" name="TextBox 18"/>
          <p:cNvSpPr txBox="1"/>
          <p:nvPr/>
        </p:nvSpPr>
        <p:spPr>
          <a:xfrm>
            <a:off x="7863840" y="4471416"/>
            <a:ext cx="3931920" cy="457200"/>
          </a:xfrm>
          <a:prstGeom prst="rect">
            <a:avLst/>
          </a:prstGeom>
          <a:noFill/>
        </p:spPr>
        <p:txBody>
          <a:bodyPr wrap="square">
            <a:spAutoFit/>
          </a:bodyPr>
          <a:lstStyle/>
          <a:p>
            <a:pPr algn="l">
              <a:defRPr sz="1300" b="0" i="1">
                <a:solidFill>
                  <a:srgbClr val="6A7A6E"/>
                </a:solidFill>
                <a:latin typeface="Comic Neue"/>
              </a:defRPr>
            </a:pPr>
            <a:r>
              <a:t>It would be perfect.</a:t>
            </a:r>
          </a:p>
        </p:txBody>
      </p:sp>
      <p:sp>
        <p:nvSpPr>
          <p:cNvPr id="20" name="TextBox 19"/>
          <p:cNvSpPr txBox="1"/>
          <p:nvPr/>
        </p:nvSpPr>
        <p:spPr>
          <a:xfrm>
            <a:off x="548640" y="4974336"/>
            <a:ext cx="457200" cy="457200"/>
          </a:xfrm>
          <a:prstGeom prst="rect">
            <a:avLst/>
          </a:prstGeom>
          <a:noFill/>
        </p:spPr>
        <p:txBody>
          <a:bodyPr wrap="square">
            <a:spAutoFit/>
          </a:bodyPr>
          <a:lstStyle/>
          <a:p>
            <a:pPr algn="l">
              <a:defRPr sz="2200" b="0" i="0">
                <a:solidFill>
                  <a:srgbClr val="1A1A1A"/>
                </a:solidFill>
                <a:latin typeface="Comic Neue"/>
              </a:defRPr>
            </a:pPr>
            <a:r>
              <a:t>🔵</a:t>
            </a:r>
          </a:p>
        </p:txBody>
      </p:sp>
      <p:sp>
        <p:nvSpPr>
          <p:cNvPr id="21" name="TextBox 20"/>
          <p:cNvSpPr txBox="1"/>
          <p:nvPr/>
        </p:nvSpPr>
        <p:spPr>
          <a:xfrm>
            <a:off x="1051560" y="4974336"/>
            <a:ext cx="6675120" cy="457200"/>
          </a:xfrm>
          <a:prstGeom prst="rect">
            <a:avLst/>
          </a:prstGeom>
          <a:noFill/>
        </p:spPr>
        <p:txBody>
          <a:bodyPr wrap="square">
            <a:spAutoFit/>
          </a:bodyPr>
          <a:lstStyle/>
          <a:p>
            <a:pPr algn="l">
              <a:defRPr sz="1700" b="1" i="0">
                <a:solidFill>
                  <a:srgbClr val="1A1A1A"/>
                </a:solidFill>
                <a:latin typeface="Comic Neue"/>
              </a:defRPr>
            </a:pPr>
            <a:r>
              <a:t>Podría nadar en el mar todos los días.</a:t>
            </a:r>
          </a:p>
        </p:txBody>
      </p:sp>
      <p:sp>
        <p:nvSpPr>
          <p:cNvPr id="22" name="TextBox 21"/>
          <p:cNvSpPr txBox="1"/>
          <p:nvPr/>
        </p:nvSpPr>
        <p:spPr>
          <a:xfrm>
            <a:off x="7863840" y="5001768"/>
            <a:ext cx="3931920" cy="457200"/>
          </a:xfrm>
          <a:prstGeom prst="rect">
            <a:avLst/>
          </a:prstGeom>
          <a:noFill/>
        </p:spPr>
        <p:txBody>
          <a:bodyPr wrap="square">
            <a:spAutoFit/>
          </a:bodyPr>
          <a:lstStyle/>
          <a:p>
            <a:pPr algn="l">
              <a:defRPr sz="1300" b="0" i="1">
                <a:solidFill>
                  <a:srgbClr val="6A7A6E"/>
                </a:solidFill>
                <a:latin typeface="Comic Neue"/>
              </a:defRPr>
            </a:pPr>
            <a:r>
              <a:t>I could swim in the sea every day.</a:t>
            </a:r>
          </a:p>
        </p:txBody>
      </p:sp>
      <p:sp>
        <p:nvSpPr>
          <p:cNvPr id="23" name="TextBox 22"/>
          <p:cNvSpPr txBox="1"/>
          <p:nvPr/>
        </p:nvSpPr>
        <p:spPr>
          <a:xfrm>
            <a:off x="548640" y="5504688"/>
            <a:ext cx="457200" cy="457200"/>
          </a:xfrm>
          <a:prstGeom prst="rect">
            <a:avLst/>
          </a:prstGeom>
          <a:noFill/>
        </p:spPr>
        <p:txBody>
          <a:bodyPr wrap="square">
            <a:spAutoFit/>
          </a:bodyPr>
          <a:lstStyle/>
          <a:p>
            <a:pPr algn="l">
              <a:defRPr sz="2200" b="0" i="0">
                <a:solidFill>
                  <a:srgbClr val="1A1A1A"/>
                </a:solidFill>
                <a:latin typeface="Comic Neue"/>
              </a:defRPr>
            </a:pPr>
            <a:r>
              <a:t>🟡</a:t>
            </a:r>
          </a:p>
        </p:txBody>
      </p:sp>
      <p:sp>
        <p:nvSpPr>
          <p:cNvPr id="24" name="TextBox 23"/>
          <p:cNvSpPr txBox="1"/>
          <p:nvPr/>
        </p:nvSpPr>
        <p:spPr>
          <a:xfrm>
            <a:off x="1051560" y="5504688"/>
            <a:ext cx="6675120" cy="457200"/>
          </a:xfrm>
          <a:prstGeom prst="rect">
            <a:avLst/>
          </a:prstGeom>
          <a:noFill/>
        </p:spPr>
        <p:txBody>
          <a:bodyPr wrap="square">
            <a:spAutoFit/>
          </a:bodyPr>
          <a:lstStyle/>
          <a:p>
            <a:pPr algn="l">
              <a:defRPr sz="1700" b="1" i="0">
                <a:solidFill>
                  <a:srgbClr val="1A1A1A"/>
                </a:solidFill>
                <a:latin typeface="Comic Neue"/>
              </a:defRPr>
            </a:pPr>
            <a:r>
              <a:t>Viajaría a una isla y me alojaría en un resort de lujo.</a:t>
            </a:r>
          </a:p>
        </p:txBody>
      </p:sp>
      <p:sp>
        <p:nvSpPr>
          <p:cNvPr id="25" name="TextBox 24"/>
          <p:cNvSpPr txBox="1"/>
          <p:nvPr/>
        </p:nvSpPr>
        <p:spPr>
          <a:xfrm>
            <a:off x="7863840" y="5532120"/>
            <a:ext cx="3931920" cy="457200"/>
          </a:xfrm>
          <a:prstGeom prst="rect">
            <a:avLst/>
          </a:prstGeom>
          <a:noFill/>
        </p:spPr>
        <p:txBody>
          <a:bodyPr wrap="square">
            <a:spAutoFit/>
          </a:bodyPr>
          <a:lstStyle/>
          <a:p>
            <a:pPr algn="l">
              <a:defRPr sz="1300" b="0" i="1">
                <a:solidFill>
                  <a:srgbClr val="6A7A6E"/>
                </a:solidFill>
                <a:latin typeface="Comic Neue"/>
              </a:defRPr>
            </a:pPr>
            <a:r>
              <a:t>I would travel to an island and stay in a luxury resort.</a:t>
            </a:r>
          </a:p>
        </p:txBody>
      </p:sp>
      <p:sp>
        <p:nvSpPr>
          <p:cNvPr id="26" name="Rounded Rectangle 25"/>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Write: 'I could swim in the sea every day' — Podría nadar en el mar todos los días.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GENIUS TIP  ·  TRUCO DE GENIO</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2600" b="1" i="0">
                <a:solidFill>
                  <a:srgbClr val="004225"/>
                </a:solidFill>
                <a:latin typeface="Comic Neue"/>
              </a:defRPr>
            </a:pPr>
            <a:r>
              <a:t>🧠 sería + adjetivo · podría + INFINITIVO · viajaría / me alojaría (y…)</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The conditional — sería (it would be) + podría (I could) — the tense for dreaming!</a:t>
            </a:r>
          </a:p>
        </p:txBody>
      </p:sp>
      <p:sp>
        <p:nvSpPr>
          <p:cNvPr id="8" name="Rounded Rectangle 7"/>
          <p:cNvSpPr/>
          <p:nvPr/>
        </p:nvSpPr>
        <p:spPr>
          <a:xfrm>
            <a:off x="365760" y="2505456"/>
            <a:ext cx="5577840" cy="3383280"/>
          </a:xfrm>
          <a:prstGeom prst="roundRect">
            <a:avLst/>
          </a:prstGeom>
          <a:solidFill>
            <a:srgbClr val="E8F5E9"/>
          </a:solidFill>
          <a:ln w="2540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2633472"/>
            <a:ext cx="5212080" cy="457200"/>
          </a:xfrm>
          <a:prstGeom prst="rect">
            <a:avLst/>
          </a:prstGeom>
          <a:noFill/>
        </p:spPr>
        <p:txBody>
          <a:bodyPr wrap="square">
            <a:spAutoFit/>
          </a:bodyPr>
          <a:lstStyle/>
          <a:p>
            <a:pPr algn="l">
              <a:defRPr sz="1700" b="1" i="0">
                <a:solidFill>
                  <a:srgbClr val="2E7D32"/>
                </a:solidFill>
                <a:latin typeface="Comic Neue"/>
              </a:defRPr>
            </a:pPr>
            <a:r>
              <a:t>SERÍA + ADJ · PODRÍA + INFINITIVO:</a:t>
            </a:r>
          </a:p>
        </p:txBody>
      </p:sp>
      <p:sp>
        <p:nvSpPr>
          <p:cNvPr id="10" name="TextBox 9"/>
          <p:cNvSpPr txBox="1"/>
          <p:nvPr/>
        </p:nvSpPr>
        <p:spPr>
          <a:xfrm>
            <a:off x="548640" y="3200400"/>
            <a:ext cx="5212080" cy="2468880"/>
          </a:xfrm>
          <a:prstGeom prst="rect">
            <a:avLst/>
          </a:prstGeom>
          <a:noFill/>
        </p:spPr>
        <p:txBody>
          <a:bodyPr wrap="square">
            <a:spAutoFit/>
          </a:bodyPr>
          <a:lstStyle/>
          <a:p>
            <a:pPr algn="l">
              <a:defRPr sz="1700" b="0" i="0">
                <a:solidFill>
                  <a:srgbClr val="1A1A1A"/>
                </a:solidFill>
                <a:latin typeface="Comic Neue"/>
              </a:defRPr>
            </a:pPr>
            <a:r>
              <a:t>sería increíble / perfecto / inolvidable</a:t>
            </a:r>
            <a:br/>
            <a:r>
              <a:t>podría nadar y descansar — sería un sueño</a:t>
            </a:r>
            <a:br/>
            <a:br/>
            <a:r>
              <a:t>sería = it would be (+ adjective),</a:t>
            </a:r>
            <a:br/>
            <a:r>
              <a:t>podría = I could (+ infinitive).</a:t>
            </a:r>
            <a:br/>
            <a:r>
              <a:t>Both end in -ía — the conditional!</a:t>
            </a:r>
          </a:p>
        </p:txBody>
      </p:sp>
      <p:sp>
        <p:nvSpPr>
          <p:cNvPr id="11" name="Rounded Rectangle 10"/>
          <p:cNvSpPr/>
          <p:nvPr/>
        </p:nvSpPr>
        <p:spPr>
          <a:xfrm>
            <a:off x="6217920" y="2505456"/>
            <a:ext cx="5577840" cy="3383280"/>
          </a:xfrm>
          <a:prstGeom prst="roundRect">
            <a:avLst/>
          </a:prstGeom>
          <a:solidFill>
            <a:srgbClr val="E3F0FA"/>
          </a:solidFill>
          <a:ln w="2540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0" y="2633472"/>
            <a:ext cx="5212080" cy="457200"/>
          </a:xfrm>
          <a:prstGeom prst="rect">
            <a:avLst/>
          </a:prstGeom>
          <a:noFill/>
        </p:spPr>
        <p:txBody>
          <a:bodyPr wrap="square">
            <a:spAutoFit/>
          </a:bodyPr>
          <a:lstStyle/>
          <a:p>
            <a:pPr algn="l">
              <a:defRPr sz="1700" b="1" i="0">
                <a:solidFill>
                  <a:srgbClr val="2E7FC1"/>
                </a:solidFill>
                <a:latin typeface="Comic Neue"/>
              </a:defRPr>
            </a:pPr>
            <a:r>
              <a:t>STRING THEM TOGETHER WITH 'Y':</a:t>
            </a:r>
          </a:p>
        </p:txBody>
      </p:sp>
      <p:sp>
        <p:nvSpPr>
          <p:cNvPr id="13" name="TextBox 12"/>
          <p:cNvSpPr txBox="1"/>
          <p:nvPr/>
        </p:nvSpPr>
        <p:spPr>
          <a:xfrm>
            <a:off x="6400800" y="3200400"/>
            <a:ext cx="5212080" cy="2468880"/>
          </a:xfrm>
          <a:prstGeom prst="rect">
            <a:avLst/>
          </a:prstGeom>
          <a:noFill/>
        </p:spPr>
        <p:txBody>
          <a:bodyPr wrap="square">
            <a:spAutoFit/>
          </a:bodyPr>
          <a:lstStyle/>
          <a:p>
            <a:pPr algn="l">
              <a:defRPr sz="1700" b="0" i="0">
                <a:solidFill>
                  <a:srgbClr val="1A1A1A"/>
                </a:solidFill>
                <a:latin typeface="Comic Neue"/>
              </a:defRPr>
            </a:pPr>
            <a:r>
              <a:t>podría relajarme en la playa</a:t>
            </a:r>
            <a:br/>
            <a:r>
              <a:t>viajaría a una isla y me alojaría en un resort de lujo</a:t>
            </a:r>
            <a:br/>
            <a:br/>
            <a:r>
              <a:t>Join your conditionals with y</a:t>
            </a:r>
            <a:br/>
            <a:r>
              <a:t>(viajaría, me alojaría, podría…)</a:t>
            </a:r>
            <a:br/>
            <a:r>
              <a:t>to build a dazzling dream answer!</a:t>
            </a:r>
          </a:p>
        </p:txBody>
      </p:sp>
      <p:sp>
        <p:nvSpPr>
          <p:cNvPr id="14" name="Rounded Rectangle 13"/>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Write 2 sentences: sería + an adjective, and podría + an infinitive.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VOCABULARY 3  ·  DISFRUTAR DEL PARAÍSO</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Enjoy paradise — last words</a:t>
            </a:r>
          </a:p>
        </p:txBody>
      </p:sp>
      <p:sp>
        <p:nvSpPr>
          <p:cNvPr id="7" name="Rounded Rectangle 6"/>
          <p:cNvSpPr/>
          <p:nvPr/>
        </p:nvSpPr>
        <p:spPr>
          <a:xfrm>
            <a:off x="365760" y="2395728"/>
            <a:ext cx="557784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475488" y="2505456"/>
            <a:ext cx="535838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descansar</a:t>
            </a:r>
          </a:p>
        </p:txBody>
      </p:sp>
      <p:sp>
        <p:nvSpPr>
          <p:cNvPr id="9" name="Rounded Rectangle 8"/>
          <p:cNvSpPr/>
          <p:nvPr/>
        </p:nvSpPr>
        <p:spPr>
          <a:xfrm>
            <a:off x="475488" y="3310128"/>
            <a:ext cx="535838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3346704"/>
            <a:ext cx="5212079" cy="603504"/>
          </a:xfrm>
          <a:prstGeom prst="rect">
            <a:avLst/>
          </a:prstGeom>
          <a:noFill/>
        </p:spPr>
        <p:txBody>
          <a:bodyPr wrap="square" anchor="ctr">
            <a:spAutoFit/>
          </a:bodyPr>
          <a:lstStyle/>
          <a:p>
            <a:pPr algn="l">
              <a:defRPr sz="2400" b="1" i="0">
                <a:solidFill>
                  <a:srgbClr val="004225"/>
                </a:solidFill>
                <a:latin typeface="Comic Neue"/>
              </a:defRPr>
            </a:pPr>
            <a:r>
              <a:t>to rest</a:t>
            </a:r>
          </a:p>
        </p:txBody>
      </p:sp>
      <p:sp>
        <p:nvSpPr>
          <p:cNvPr id="11" name="Rounded Rectangle 10"/>
          <p:cNvSpPr/>
          <p:nvPr/>
        </p:nvSpPr>
        <p:spPr>
          <a:xfrm>
            <a:off x="6153912" y="2395728"/>
            <a:ext cx="557784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6263640" y="2505456"/>
            <a:ext cx="535838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disfrutar</a:t>
            </a:r>
          </a:p>
        </p:txBody>
      </p:sp>
      <p:sp>
        <p:nvSpPr>
          <p:cNvPr id="13" name="Rounded Rectangle 12"/>
          <p:cNvSpPr/>
          <p:nvPr/>
        </p:nvSpPr>
        <p:spPr>
          <a:xfrm>
            <a:off x="6263640" y="3310128"/>
            <a:ext cx="535838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336792" y="3346704"/>
            <a:ext cx="5212079" cy="603504"/>
          </a:xfrm>
          <a:prstGeom prst="rect">
            <a:avLst/>
          </a:prstGeom>
          <a:noFill/>
        </p:spPr>
        <p:txBody>
          <a:bodyPr wrap="square" anchor="ctr">
            <a:spAutoFit/>
          </a:bodyPr>
          <a:lstStyle/>
          <a:p>
            <a:pPr algn="l">
              <a:defRPr sz="2400" b="1" i="0">
                <a:solidFill>
                  <a:srgbClr val="004225"/>
                </a:solidFill>
                <a:latin typeface="Comic Neue"/>
              </a:defRPr>
            </a:pPr>
            <a:r>
              <a:t>to enjoy</a:t>
            </a:r>
          </a:p>
        </p:txBody>
      </p:sp>
      <p:sp>
        <p:nvSpPr>
          <p:cNvPr id="15" name="Rounded Rectangle 14"/>
          <p:cNvSpPr/>
          <p:nvPr/>
        </p:nvSpPr>
        <p:spPr>
          <a:xfrm>
            <a:off x="365760" y="4270248"/>
            <a:ext cx="557784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475488" y="4379976"/>
            <a:ext cx="535838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un sueño</a:t>
            </a:r>
          </a:p>
        </p:txBody>
      </p:sp>
      <p:sp>
        <p:nvSpPr>
          <p:cNvPr id="17" name="Rounded Rectangle 16"/>
          <p:cNvSpPr/>
          <p:nvPr/>
        </p:nvSpPr>
        <p:spPr>
          <a:xfrm>
            <a:off x="475488" y="5184648"/>
            <a:ext cx="535838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48640" y="5221224"/>
            <a:ext cx="5212079" cy="603504"/>
          </a:xfrm>
          <a:prstGeom prst="rect">
            <a:avLst/>
          </a:prstGeom>
          <a:noFill/>
        </p:spPr>
        <p:txBody>
          <a:bodyPr wrap="square" anchor="ctr">
            <a:spAutoFit/>
          </a:bodyPr>
          <a:lstStyle/>
          <a:p>
            <a:pPr algn="l">
              <a:defRPr sz="2400" b="1" i="0">
                <a:solidFill>
                  <a:srgbClr val="004225"/>
                </a:solidFill>
                <a:latin typeface="Comic Neue"/>
              </a:defRPr>
            </a:pPr>
            <a:r>
              <a:t>a dream</a:t>
            </a:r>
          </a:p>
        </p:txBody>
      </p:sp>
      <p:sp>
        <p:nvSpPr>
          <p:cNvPr id="19" name="Rounded Rectangle 18"/>
          <p:cNvSpPr/>
          <p:nvPr/>
        </p:nvSpPr>
        <p:spPr>
          <a:xfrm>
            <a:off x="6153912" y="4270248"/>
            <a:ext cx="5577840" cy="1700784"/>
          </a:xfrm>
          <a:prstGeom prst="roundRect">
            <a:avLst/>
          </a:prstGeom>
          <a:solidFill>
            <a:srgbClr val="FFFFFF"/>
          </a:solidFill>
          <a:ln w="1905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6263640" y="4379976"/>
            <a:ext cx="5358383" cy="713232"/>
          </a:xfrm>
          <a:prstGeom prst="roundRect">
            <a:avLst/>
          </a:prstGeom>
          <a:solidFill>
            <a:srgbClr val="2E7FC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FFFFFF"/>
                </a:solidFill>
                <a:latin typeface="Comic Neue"/>
              </a:defRPr>
            </a:pPr>
            <a:r>
              <a:t>el paraíso</a:t>
            </a:r>
          </a:p>
        </p:txBody>
      </p:sp>
      <p:sp>
        <p:nvSpPr>
          <p:cNvPr id="21" name="Rounded Rectangle 20"/>
          <p:cNvSpPr/>
          <p:nvPr/>
        </p:nvSpPr>
        <p:spPr>
          <a:xfrm>
            <a:off x="6263640" y="5184648"/>
            <a:ext cx="5358383" cy="676656"/>
          </a:xfrm>
          <a:prstGeom prst="roundRect">
            <a:avLst/>
          </a:prstGeom>
          <a:solidFill>
            <a:srgbClr val="E8F5E9"/>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336792" y="5221224"/>
            <a:ext cx="5212079" cy="603504"/>
          </a:xfrm>
          <a:prstGeom prst="rect">
            <a:avLst/>
          </a:prstGeom>
          <a:noFill/>
        </p:spPr>
        <p:txBody>
          <a:bodyPr wrap="square" anchor="ctr">
            <a:spAutoFit/>
          </a:bodyPr>
          <a:lstStyle/>
          <a:p>
            <a:pPr algn="l">
              <a:defRPr sz="2400" b="1" i="0">
                <a:solidFill>
                  <a:srgbClr val="004225"/>
                </a:solidFill>
                <a:latin typeface="Comic Neue"/>
              </a:defRPr>
            </a:pPr>
            <a:r>
              <a:t>paradise</a:t>
            </a:r>
          </a:p>
        </p:txBody>
      </p:sp>
      <p:sp>
        <p:nvSpPr>
          <p:cNvPr id="23" name="Rounded Rectangle 22"/>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descansar = to rest · disfrutar = to enjoy. ¡Sería un paraíso!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43AA3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GRAMMAR  ·  ¿CÓMO SERÍA TU VIAJE IDEAL?</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Asking &amp; answering about dream trips</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Ask with ¿Cómo sería…? / ¿Adónde viajarías? — answer with viajaría… y podría…</a:t>
            </a:r>
          </a:p>
        </p:txBody>
      </p:sp>
      <p:sp>
        <p:nvSpPr>
          <p:cNvPr id="8" name="Rounded Rectangle 7"/>
          <p:cNvSpPr/>
          <p:nvPr/>
        </p:nvSpPr>
        <p:spPr>
          <a:xfrm>
            <a:off x="365760" y="2487168"/>
            <a:ext cx="5486400" cy="3474720"/>
          </a:xfrm>
          <a:prstGeom prst="roundRect">
            <a:avLst/>
          </a:prstGeom>
          <a:solidFill>
            <a:srgbClr val="E8F5E9"/>
          </a:solidFill>
          <a:ln w="2540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2615184"/>
            <a:ext cx="5120640" cy="457200"/>
          </a:xfrm>
          <a:prstGeom prst="rect">
            <a:avLst/>
          </a:prstGeom>
          <a:noFill/>
        </p:spPr>
        <p:txBody>
          <a:bodyPr wrap="square">
            <a:spAutoFit/>
          </a:bodyPr>
          <a:lstStyle/>
          <a:p>
            <a:pPr algn="l">
              <a:defRPr sz="2000" b="1" i="0">
                <a:solidFill>
                  <a:srgbClr val="2E7D32"/>
                </a:solidFill>
                <a:latin typeface="Comic Neue"/>
              </a:defRPr>
            </a:pPr>
            <a:r>
              <a:t>❓ THE QUESTION:</a:t>
            </a:r>
          </a:p>
        </p:txBody>
      </p:sp>
      <p:sp>
        <p:nvSpPr>
          <p:cNvPr id="10" name="TextBox 9"/>
          <p:cNvSpPr txBox="1"/>
          <p:nvPr/>
        </p:nvSpPr>
        <p:spPr>
          <a:xfrm>
            <a:off x="548640" y="3163824"/>
            <a:ext cx="5120640" cy="2651760"/>
          </a:xfrm>
          <a:prstGeom prst="rect">
            <a:avLst/>
          </a:prstGeom>
          <a:noFill/>
        </p:spPr>
        <p:txBody>
          <a:bodyPr wrap="square">
            <a:spAutoFit/>
          </a:bodyPr>
          <a:lstStyle/>
          <a:p>
            <a:pPr algn="l">
              <a:defRPr sz="1900" b="0" i="0">
                <a:solidFill>
                  <a:srgbClr val="1A1A1A"/>
                </a:solidFill>
                <a:latin typeface="Comic Neue"/>
              </a:defRPr>
            </a:pPr>
            <a:r>
              <a:t>¿Cuáles serían tus vacaciones</a:t>
            </a:r>
            <a:br/>
            <a:r>
              <a:t>de ensueño?</a:t>
            </a:r>
            <a:br/>
            <a:r>
              <a:t>¿Adónde viajarías?</a:t>
            </a:r>
            <a:br/>
            <a:r>
              <a:t>¿Dónde te alojarías?</a:t>
            </a:r>
            <a:br/>
            <a:r>
              <a:t>¿Qué podrías hacer allí?</a:t>
            </a:r>
          </a:p>
        </p:txBody>
      </p:sp>
      <p:sp>
        <p:nvSpPr>
          <p:cNvPr id="11" name="Rounded Rectangle 10"/>
          <p:cNvSpPr/>
          <p:nvPr/>
        </p:nvSpPr>
        <p:spPr>
          <a:xfrm>
            <a:off x="6309360" y="2487168"/>
            <a:ext cx="5486400" cy="3474720"/>
          </a:xfrm>
          <a:prstGeom prst="roundRect">
            <a:avLst/>
          </a:prstGeom>
          <a:solidFill>
            <a:srgbClr val="E3F0FA"/>
          </a:solidFill>
          <a:ln w="25400">
            <a:solidFill>
              <a:srgbClr val="2E7FC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92240" y="2615184"/>
            <a:ext cx="5120640" cy="457200"/>
          </a:xfrm>
          <a:prstGeom prst="rect">
            <a:avLst/>
          </a:prstGeom>
          <a:noFill/>
        </p:spPr>
        <p:txBody>
          <a:bodyPr wrap="square">
            <a:spAutoFit/>
          </a:bodyPr>
          <a:lstStyle/>
          <a:p>
            <a:pPr algn="l">
              <a:defRPr sz="2000" b="1" i="0">
                <a:solidFill>
                  <a:srgbClr val="2E7FC1"/>
                </a:solidFill>
                <a:latin typeface="Comic Neue"/>
              </a:defRPr>
            </a:pPr>
            <a:r>
              <a:t>✅ THE ANSWER:</a:t>
            </a:r>
          </a:p>
        </p:txBody>
      </p:sp>
      <p:sp>
        <p:nvSpPr>
          <p:cNvPr id="13" name="TextBox 12"/>
          <p:cNvSpPr txBox="1"/>
          <p:nvPr/>
        </p:nvSpPr>
        <p:spPr>
          <a:xfrm>
            <a:off x="6492240" y="3163824"/>
            <a:ext cx="5120640" cy="2651760"/>
          </a:xfrm>
          <a:prstGeom prst="rect">
            <a:avLst/>
          </a:prstGeom>
          <a:noFill/>
        </p:spPr>
        <p:txBody>
          <a:bodyPr wrap="square">
            <a:spAutoFit/>
          </a:bodyPr>
          <a:lstStyle/>
          <a:p>
            <a:pPr algn="l">
              <a:defRPr sz="1800" b="0" i="0">
                <a:solidFill>
                  <a:srgbClr val="1A1A1A"/>
                </a:solidFill>
                <a:latin typeface="Comic Neue"/>
              </a:defRPr>
            </a:pPr>
            <a:r>
              <a:t>Viajaría a una isla del Caribe.</a:t>
            </a:r>
            <a:br/>
            <a:r>
              <a:t>Me alojaría en un resort de</a:t>
            </a:r>
            <a:br/>
            <a:r>
              <a:t>lujo.</a:t>
            </a:r>
            <a:br/>
            <a:r>
              <a:t>Podría relajarme en la playa.</a:t>
            </a:r>
            <a:br/>
            <a:r>
              <a:t>¡Sería increíble e inolvidable!</a:t>
            </a:r>
          </a:p>
        </p:txBody>
      </p:sp>
      <p:sp>
        <p:nvSpPr>
          <p:cNvPr id="14" name="Rounded Rectangle 13"/>
          <p:cNvSpPr/>
          <p:nvPr/>
        </p:nvSpPr>
        <p:spPr>
          <a:xfrm>
            <a:off x="365760" y="6053328"/>
            <a:ext cx="11430000" cy="475488"/>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800" b="1" i="0">
                <a:solidFill>
                  <a:srgbClr val="1A1A1A"/>
                </a:solidFill>
                <a:latin typeface="Comic Neue"/>
              </a:defRPr>
            </a:pPr>
            <a:r>
              <a:t>★ REMEMBER: dream with the conditional — viajaría / me alojaría / podría… and sería increíble!</a:t>
            </a:r>
          </a:p>
        </p:txBody>
      </p:sp>
      <p:sp>
        <p:nvSpPr>
          <p:cNvPr id="15" name="Rounded Rectangle 14"/>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Write ¿Cuáles serían tus vacaciones de ensueño? and answer it about yourself.</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8E7"/>
        </a:solidFill>
        <a:effectLst/>
      </p:bgPr>
    </p:bg>
    <p:spTree>
      <p:nvGrpSpPr>
        <p:cNvPr id="1" name=""/>
        <p:cNvGrpSpPr/>
        <p:nvPr/>
      </p:nvGrpSpPr>
      <p:grpSpPr/>
      <p:sp>
        <p:nvSpPr>
          <p:cNvPr id="2" name="Rectangle 1"/>
          <p:cNvSpPr/>
          <p:nvPr/>
        </p:nvSpPr>
        <p:spPr>
          <a:xfrm>
            <a:off x="0" y="0"/>
            <a:ext cx="12191695" cy="603504"/>
          </a:xfrm>
          <a:prstGeom prst="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18872"/>
            <a:ext cx="6766560" cy="420624"/>
          </a:xfrm>
          <a:prstGeom prst="rect">
            <a:avLst/>
          </a:prstGeom>
          <a:noFill/>
        </p:spPr>
        <p:txBody>
          <a:bodyPr wrap="square">
            <a:spAutoFit/>
          </a:bodyPr>
          <a:lstStyle/>
          <a:p>
            <a:pPr algn="l">
              <a:defRPr sz="1600" b="1" i="0">
                <a:solidFill>
                  <a:srgbClr val="FFFFFF"/>
                </a:solidFill>
                <a:latin typeface="Comic Neue"/>
              </a:defRPr>
            </a:pPr>
            <a:r>
              <a:t>CIUI Training — Spanish KS3 (Year 9)</a:t>
            </a:r>
          </a:p>
        </p:txBody>
      </p:sp>
      <p:sp>
        <p:nvSpPr>
          <p:cNvPr id="4" name="TextBox 3"/>
          <p:cNvSpPr txBox="1"/>
          <p:nvPr/>
        </p:nvSpPr>
        <p:spPr>
          <a:xfrm>
            <a:off x="6309360" y="137160"/>
            <a:ext cx="5486400" cy="384048"/>
          </a:xfrm>
          <a:prstGeom prst="rect">
            <a:avLst/>
          </a:prstGeom>
          <a:noFill/>
        </p:spPr>
        <p:txBody>
          <a:bodyPr wrap="square">
            <a:spAutoFit/>
          </a:bodyPr>
          <a:lstStyle/>
          <a:p>
            <a:pPr algn="r">
              <a:defRPr sz="1500" b="0" i="0">
                <a:solidFill>
                  <a:srgbClr val="FFD60A"/>
                </a:solidFill>
                <a:latin typeface="Comic Neue"/>
              </a:defRPr>
            </a:pPr>
            <a:r>
              <a:t>De viaje por el mundo hispano · Year 9</a:t>
            </a:r>
          </a:p>
        </p:txBody>
      </p:sp>
      <p:sp>
        <p:nvSpPr>
          <p:cNvPr id="5" name="Rounded Rectangle 4"/>
          <p:cNvSpPr/>
          <p:nvPr/>
        </p:nvSpPr>
        <p:spPr>
          <a:xfrm>
            <a:off x="365760" y="731520"/>
            <a:ext cx="11460175" cy="457200"/>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POWER-UP  ·  60-SECOND CHALLENGE</a:t>
            </a:r>
          </a:p>
        </p:txBody>
      </p:sp>
      <p:sp>
        <p:nvSpPr>
          <p:cNvPr id="6" name="TextBox 5"/>
          <p:cNvSpPr txBox="1"/>
          <p:nvPr/>
        </p:nvSpPr>
        <p:spPr>
          <a:xfrm>
            <a:off x="365760" y="1243584"/>
            <a:ext cx="11460175" cy="676656"/>
          </a:xfrm>
          <a:prstGeom prst="rect">
            <a:avLst/>
          </a:prstGeom>
          <a:noFill/>
        </p:spPr>
        <p:txBody>
          <a:bodyPr wrap="square">
            <a:spAutoFit/>
          </a:bodyPr>
          <a:lstStyle/>
          <a:p>
            <a:pPr algn="l">
              <a:defRPr sz="4000" b="1" i="0">
                <a:solidFill>
                  <a:srgbClr val="004225"/>
                </a:solidFill>
                <a:latin typeface="Comic Neue"/>
              </a:defRPr>
            </a:pPr>
            <a:r>
              <a:t>🎯 Power-Up: quick recall</a:t>
            </a:r>
          </a:p>
        </p:txBody>
      </p:sp>
      <p:sp>
        <p:nvSpPr>
          <p:cNvPr id="7" name="TextBox 6"/>
          <p:cNvSpPr txBox="1"/>
          <p:nvPr/>
        </p:nvSpPr>
        <p:spPr>
          <a:xfrm>
            <a:off x="457200" y="1956816"/>
            <a:ext cx="11277295" cy="402336"/>
          </a:xfrm>
          <a:prstGeom prst="rect">
            <a:avLst/>
          </a:prstGeom>
          <a:noFill/>
        </p:spPr>
        <p:txBody>
          <a:bodyPr wrap="square">
            <a:spAutoFit/>
          </a:bodyPr>
          <a:lstStyle/>
          <a:p>
            <a:pPr algn="l">
              <a:defRPr sz="2200" b="0" i="0">
                <a:solidFill>
                  <a:srgbClr val="6A7A6E"/>
                </a:solidFill>
                <a:latin typeface="Comic Neue"/>
              </a:defRPr>
            </a:pPr>
            <a:r>
              <a:t>Fast retrieval — read each one, then click to check. How many can you get?</a:t>
            </a:r>
          </a:p>
        </p:txBody>
      </p:sp>
      <p:sp>
        <p:nvSpPr>
          <p:cNvPr id="8" name="Rounded Rectangle 7"/>
          <p:cNvSpPr/>
          <p:nvPr/>
        </p:nvSpPr>
        <p:spPr>
          <a:xfrm>
            <a:off x="365760" y="2468880"/>
            <a:ext cx="5577840" cy="475488"/>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RECALL — say it in Spanish</a:t>
            </a:r>
          </a:p>
        </p:txBody>
      </p:sp>
      <p:sp>
        <p:nvSpPr>
          <p:cNvPr id="9" name="Oval 8"/>
          <p:cNvSpPr/>
          <p:nvPr/>
        </p:nvSpPr>
        <p:spPr>
          <a:xfrm>
            <a:off x="365760" y="3108960"/>
            <a:ext cx="420624" cy="420624"/>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1</a:t>
            </a:r>
          </a:p>
        </p:txBody>
      </p:sp>
      <p:sp>
        <p:nvSpPr>
          <p:cNvPr id="10" name="Rounded Rectangle 9"/>
          <p:cNvSpPr/>
          <p:nvPr/>
        </p:nvSpPr>
        <p:spPr>
          <a:xfrm>
            <a:off x="914400" y="3054096"/>
            <a:ext cx="5029200" cy="457200"/>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42415" y="3099815"/>
            <a:ext cx="4846320" cy="384048"/>
          </a:xfrm>
          <a:prstGeom prst="rect">
            <a:avLst/>
          </a:prstGeom>
          <a:noFill/>
        </p:spPr>
        <p:txBody>
          <a:bodyPr wrap="square" anchor="ctr">
            <a:spAutoFit/>
          </a:bodyPr>
          <a:lstStyle/>
          <a:p>
            <a:pPr algn="l">
              <a:defRPr sz="2000" b="0" i="0">
                <a:solidFill>
                  <a:srgbClr val="1A1A1A"/>
                </a:solidFill>
                <a:latin typeface="Comic Neue"/>
              </a:defRPr>
            </a:pPr>
            <a:r>
              <a:t>How do you say it would be incredible?</a:t>
            </a:r>
          </a:p>
        </p:txBody>
      </p:sp>
      <p:sp>
        <p:nvSpPr>
          <p:cNvPr id="12" name="Rounded Rectangle 11"/>
          <p:cNvSpPr/>
          <p:nvPr/>
        </p:nvSpPr>
        <p:spPr>
          <a:xfrm>
            <a:off x="914400" y="3547872"/>
            <a:ext cx="5029200" cy="402336"/>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004225"/>
                </a:solidFill>
                <a:latin typeface="Comic Neue"/>
              </a:defRPr>
            </a:pPr>
            <a:r>
              <a:t>sería increíble</a:t>
            </a:r>
          </a:p>
        </p:txBody>
      </p:sp>
      <p:sp>
        <p:nvSpPr>
          <p:cNvPr id="13" name="Rounded Rectangle 12"/>
          <p:cNvSpPr/>
          <p:nvPr/>
        </p:nvSpPr>
        <p:spPr>
          <a:xfrm>
            <a:off x="914400" y="3547872"/>
            <a:ext cx="5029200" cy="402336"/>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a:t>
            </a:r>
          </a:p>
        </p:txBody>
      </p:sp>
      <p:sp>
        <p:nvSpPr>
          <p:cNvPr id="14" name="Oval 13"/>
          <p:cNvSpPr/>
          <p:nvPr/>
        </p:nvSpPr>
        <p:spPr>
          <a:xfrm>
            <a:off x="365760" y="4069079"/>
            <a:ext cx="420624" cy="420624"/>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2</a:t>
            </a:r>
          </a:p>
        </p:txBody>
      </p:sp>
      <p:sp>
        <p:nvSpPr>
          <p:cNvPr id="15" name="Rounded Rectangle 14"/>
          <p:cNvSpPr/>
          <p:nvPr/>
        </p:nvSpPr>
        <p:spPr>
          <a:xfrm>
            <a:off x="914400" y="4014215"/>
            <a:ext cx="5029200" cy="457200"/>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42415" y="4059935"/>
            <a:ext cx="4846320" cy="384048"/>
          </a:xfrm>
          <a:prstGeom prst="rect">
            <a:avLst/>
          </a:prstGeom>
          <a:noFill/>
        </p:spPr>
        <p:txBody>
          <a:bodyPr wrap="square" anchor="ctr">
            <a:spAutoFit/>
          </a:bodyPr>
          <a:lstStyle/>
          <a:p>
            <a:pPr algn="l">
              <a:defRPr sz="2000" b="0" i="0">
                <a:solidFill>
                  <a:srgbClr val="1A1A1A"/>
                </a:solidFill>
                <a:latin typeface="Comic Neue"/>
              </a:defRPr>
            </a:pPr>
            <a:r>
              <a:t>How do you say I could / I would be able to?</a:t>
            </a:r>
          </a:p>
        </p:txBody>
      </p:sp>
      <p:sp>
        <p:nvSpPr>
          <p:cNvPr id="17" name="Rounded Rectangle 16"/>
          <p:cNvSpPr/>
          <p:nvPr/>
        </p:nvSpPr>
        <p:spPr>
          <a:xfrm>
            <a:off x="914400" y="4507992"/>
            <a:ext cx="5029200" cy="402336"/>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004225"/>
                </a:solidFill>
                <a:latin typeface="Comic Neue"/>
              </a:defRPr>
            </a:pPr>
            <a:r>
              <a:t>podría</a:t>
            </a:r>
          </a:p>
        </p:txBody>
      </p:sp>
      <p:sp>
        <p:nvSpPr>
          <p:cNvPr id="18" name="Rounded Rectangle 17"/>
          <p:cNvSpPr/>
          <p:nvPr/>
        </p:nvSpPr>
        <p:spPr>
          <a:xfrm>
            <a:off x="914400" y="4507992"/>
            <a:ext cx="5029200" cy="402336"/>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a:t>
            </a:r>
          </a:p>
        </p:txBody>
      </p:sp>
      <p:sp>
        <p:nvSpPr>
          <p:cNvPr id="19" name="Oval 18"/>
          <p:cNvSpPr/>
          <p:nvPr/>
        </p:nvSpPr>
        <p:spPr>
          <a:xfrm>
            <a:off x="365760" y="5029199"/>
            <a:ext cx="420624" cy="420624"/>
          </a:xfrm>
          <a:prstGeom prst="ellipse">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200" b="1" i="0">
                <a:solidFill>
                  <a:srgbClr val="FFFFFF"/>
                </a:solidFill>
                <a:latin typeface="Comic Neue"/>
              </a:defRPr>
            </a:pPr>
            <a:r>
              <a:t>3</a:t>
            </a:r>
          </a:p>
        </p:txBody>
      </p:sp>
      <p:sp>
        <p:nvSpPr>
          <p:cNvPr id="20" name="Rounded Rectangle 19"/>
          <p:cNvSpPr/>
          <p:nvPr/>
        </p:nvSpPr>
        <p:spPr>
          <a:xfrm>
            <a:off x="914400" y="4974336"/>
            <a:ext cx="5029200" cy="457200"/>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42415" y="5020055"/>
            <a:ext cx="4846320" cy="384048"/>
          </a:xfrm>
          <a:prstGeom prst="rect">
            <a:avLst/>
          </a:prstGeom>
          <a:noFill/>
        </p:spPr>
        <p:txBody>
          <a:bodyPr wrap="square" anchor="ctr">
            <a:spAutoFit/>
          </a:bodyPr>
          <a:lstStyle/>
          <a:p>
            <a:pPr algn="l">
              <a:defRPr sz="2000" b="0" i="0">
                <a:solidFill>
                  <a:srgbClr val="1A1A1A"/>
                </a:solidFill>
                <a:latin typeface="Comic Neue"/>
              </a:defRPr>
            </a:pPr>
            <a:r>
              <a:t>it would be unforgettable = sería ___</a:t>
            </a:r>
          </a:p>
        </p:txBody>
      </p:sp>
      <p:sp>
        <p:nvSpPr>
          <p:cNvPr id="22" name="Rounded Rectangle 21"/>
          <p:cNvSpPr/>
          <p:nvPr/>
        </p:nvSpPr>
        <p:spPr>
          <a:xfrm>
            <a:off x="914400" y="5468112"/>
            <a:ext cx="5029200" cy="402336"/>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004225"/>
                </a:solidFill>
                <a:latin typeface="Comic Neue"/>
              </a:defRPr>
            </a:pPr>
            <a:r>
              <a:t>inolvidable</a:t>
            </a:r>
          </a:p>
        </p:txBody>
      </p:sp>
      <p:sp>
        <p:nvSpPr>
          <p:cNvPr id="23" name="Rounded Rectangle 22"/>
          <p:cNvSpPr/>
          <p:nvPr/>
        </p:nvSpPr>
        <p:spPr>
          <a:xfrm>
            <a:off x="914400" y="5468112"/>
            <a:ext cx="5029200" cy="402336"/>
          </a:xfrm>
          <a:prstGeom prst="roundRect">
            <a:avLst/>
          </a:prstGeom>
          <a:solidFill>
            <a:srgbClr val="7B1FA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a:t>
            </a:r>
          </a:p>
        </p:txBody>
      </p:sp>
      <p:sp>
        <p:nvSpPr>
          <p:cNvPr id="24" name="Rounded Rectangle 23"/>
          <p:cNvSpPr/>
          <p:nvPr/>
        </p:nvSpPr>
        <p:spPr>
          <a:xfrm>
            <a:off x="6217920" y="2468880"/>
            <a:ext cx="5577840" cy="475488"/>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000" b="1" i="0">
                <a:solidFill>
                  <a:srgbClr val="FFFFFF"/>
                </a:solidFill>
                <a:latin typeface="Comic Neue"/>
              </a:defRPr>
            </a:pPr>
            <a:r>
              <a:t>MULTIPLE CHOICE</a:t>
            </a:r>
          </a:p>
        </p:txBody>
      </p:sp>
      <p:sp>
        <p:nvSpPr>
          <p:cNvPr id="25" name="TextBox 24"/>
          <p:cNvSpPr txBox="1"/>
          <p:nvPr/>
        </p:nvSpPr>
        <p:spPr>
          <a:xfrm>
            <a:off x="6309360" y="3017520"/>
            <a:ext cx="5394960" cy="548640"/>
          </a:xfrm>
          <a:prstGeom prst="rect">
            <a:avLst/>
          </a:prstGeom>
          <a:noFill/>
        </p:spPr>
        <p:txBody>
          <a:bodyPr wrap="square">
            <a:spAutoFit/>
          </a:bodyPr>
          <a:lstStyle/>
          <a:p>
            <a:pPr algn="l">
              <a:defRPr sz="1500" b="1" i="0">
                <a:solidFill>
                  <a:srgbClr val="1A1A1A"/>
                </a:solidFill>
                <a:latin typeface="Comic Neue"/>
              </a:defRPr>
            </a:pPr>
            <a:r>
              <a:t>What does Sería increíble: podría relajarme en la playa y disfrutar del paraíso mean?</a:t>
            </a:r>
          </a:p>
        </p:txBody>
      </p:sp>
      <p:sp>
        <p:nvSpPr>
          <p:cNvPr id="26" name="Rounded Rectangle 25"/>
          <p:cNvSpPr/>
          <p:nvPr/>
        </p:nvSpPr>
        <p:spPr>
          <a:xfrm>
            <a:off x="6309360" y="3931920"/>
            <a:ext cx="5486400" cy="640080"/>
          </a:xfrm>
          <a:prstGeom prst="roundRect">
            <a:avLst/>
          </a:prstGeom>
          <a:solidFill>
            <a:srgbClr val="E8F5E9"/>
          </a:solidFill>
          <a:ln w="19050">
            <a:solidFill>
              <a:srgbClr val="2E7D32"/>
            </a:solid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004225"/>
                </a:solidFill>
                <a:latin typeface="Comic Neue"/>
              </a:defRPr>
            </a:pPr>
            <a:r>
              <a:t>It would be incredible: I could relax on the beach and enjoy paradise  ✓</a:t>
            </a:r>
          </a:p>
        </p:txBody>
      </p:sp>
      <p:sp>
        <p:nvSpPr>
          <p:cNvPr id="27" name="Rounded Rectangle 26"/>
          <p:cNvSpPr/>
          <p:nvPr/>
        </p:nvSpPr>
        <p:spPr>
          <a:xfrm>
            <a:off x="6309360" y="3931920"/>
            <a:ext cx="5486400" cy="640080"/>
          </a:xfrm>
          <a:prstGeom prst="roundRect">
            <a:avLst/>
          </a:prstGeom>
          <a:solidFill>
            <a:srgbClr val="00422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1300" b="1" i="0">
                <a:solidFill>
                  <a:srgbClr val="FFFFFF"/>
                </a:solidFill>
                <a:latin typeface="Comic Neue"/>
              </a:defRPr>
            </a:pPr>
            <a:r>
              <a:t>a · ?</a:t>
            </a:r>
          </a:p>
        </p:txBody>
      </p:sp>
      <p:sp>
        <p:nvSpPr>
          <p:cNvPr id="28" name="Rounded Rectangle 27"/>
          <p:cNvSpPr/>
          <p:nvPr/>
        </p:nvSpPr>
        <p:spPr>
          <a:xfrm>
            <a:off x="6309360" y="4718304"/>
            <a:ext cx="5486400" cy="640080"/>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6446520" y="4791456"/>
            <a:ext cx="5212080" cy="493776"/>
          </a:xfrm>
          <a:prstGeom prst="rect">
            <a:avLst/>
          </a:prstGeom>
          <a:noFill/>
        </p:spPr>
        <p:txBody>
          <a:bodyPr wrap="square" anchor="ctr">
            <a:spAutoFit/>
          </a:bodyPr>
          <a:lstStyle/>
          <a:p>
            <a:pPr algn="l">
              <a:defRPr sz="1300" b="0" i="0">
                <a:solidFill>
                  <a:srgbClr val="6A7A6E"/>
                </a:solidFill>
                <a:latin typeface="Comic Neue"/>
              </a:defRPr>
            </a:pPr>
            <a:r>
              <a:t>b · It was incredible: I relaxed on the beach and enjoyed paradise</a:t>
            </a:r>
          </a:p>
        </p:txBody>
      </p:sp>
      <p:sp>
        <p:nvSpPr>
          <p:cNvPr id="30" name="Rounded Rectangle 29"/>
          <p:cNvSpPr/>
          <p:nvPr/>
        </p:nvSpPr>
        <p:spPr>
          <a:xfrm>
            <a:off x="6309360" y="5504688"/>
            <a:ext cx="5486400" cy="640080"/>
          </a:xfrm>
          <a:prstGeom prst="roundRect">
            <a:avLst/>
          </a:prstGeom>
          <a:solidFill>
            <a:srgbClr val="FFFFFF"/>
          </a:solidFill>
          <a:ln w="19050">
            <a:solidFill>
              <a:srgbClr val="E6DDC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446520" y="5577840"/>
            <a:ext cx="5212080" cy="493776"/>
          </a:xfrm>
          <a:prstGeom prst="rect">
            <a:avLst/>
          </a:prstGeom>
          <a:noFill/>
        </p:spPr>
        <p:txBody>
          <a:bodyPr wrap="square" anchor="ctr">
            <a:spAutoFit/>
          </a:bodyPr>
          <a:lstStyle/>
          <a:p>
            <a:pPr algn="l">
              <a:defRPr sz="1300" b="0" i="0">
                <a:solidFill>
                  <a:srgbClr val="6A7A6E"/>
                </a:solidFill>
                <a:latin typeface="Comic Neue"/>
              </a:defRPr>
            </a:pPr>
            <a:r>
              <a:t>c · It will be boring: I have to work on the beach near paradise</a:t>
            </a:r>
          </a:p>
        </p:txBody>
      </p:sp>
      <p:sp>
        <p:nvSpPr>
          <p:cNvPr id="32" name="Rounded Rectangle 31"/>
          <p:cNvSpPr/>
          <p:nvPr/>
        </p:nvSpPr>
        <p:spPr>
          <a:xfrm>
            <a:off x="274320" y="6309360"/>
            <a:ext cx="11643055" cy="457200"/>
          </a:xfrm>
          <a:prstGeom prst="roundRect">
            <a:avLst/>
          </a:prstGeom>
          <a:solidFill>
            <a:srgbClr val="FFD60A"/>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lstStyle/>
          <a:p>
            <a:pPr algn="ctr">
              <a:defRPr sz="2400" b="1" i="0">
                <a:solidFill>
                  <a:srgbClr val="1A1A1A"/>
                </a:solidFill>
                <a:latin typeface="Comic Neue"/>
              </a:defRPr>
            </a:pPr>
            <a:r>
              <a:t>MWB · Keep score out of 3. Beat your partner!</a:t>
            </a:r>
          </a:p>
        </p:txBody>
      </p:sp>
    </p:spTree>
  </p:cSld>
  <p:clrMapOvr>
    <a:masterClrMapping/>
  </p:clrMapOvr>
  <p:timing>
    <p:tnLst>
      <p:par>
        <p:cTn id="1" dur="indefinite" restart="never" nodeType="tmRoot">
          <p:childTnLst>
            <p:seq concurrent="1" nextAc="seek">
              <p:cTn id="2" dur="indefinite" nodeType="mainSeq">
                <p:childTnLst>
                  <p:par>
                    <p:cTn id="4" fill="hold">
                      <p:stCondLst>
                        <p:cond delay="indefinite"/>
                      </p:stCondLst>
                      <p:childTnLst>
                        <p:par>
                          <p:cTn id="5" fill="hold">
                            <p:stCondLst>
                              <p:cond delay="0"/>
                            </p:stCondLst>
                            <p:childTnLst>
                              <p:par>
                                <p:cTn id="6" presetID="10" presetClass="exit" presetSubtype="0" fill="hold" grpId="0" nodeType="clickEffect">
                                  <p:stCondLst>
                                    <p:cond delay="0"/>
                                  </p:stCondLst>
                                  <p:childTnLst>
                                    <p:animEffect transition="out" filter="fade">
                                      <p:cBhvr>
                                        <p:cTn id="7" dur="400"/>
                                        <p:tgtEl>
                                          <p:spTgt spid="13"/>
                                        </p:tgtEl>
                                      </p:cBhvr>
                                    </p:animEffect>
                                    <p:set>
                                      <p:cBhvr>
                                        <p:cTn id="8" dur="1" fill="hold">
                                          <p:stCondLst>
                                            <p:cond delay="399"/>
                                          </p:stCondLst>
                                        </p:cTn>
                                        <p:tgtEl>
                                          <p:spTgt spid="1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400"/>
                                        <p:tgtEl>
                                          <p:spTgt spid="18"/>
                                        </p:tgtEl>
                                      </p:cBhvr>
                                    </p:animEffect>
                                    <p:set>
                                      <p:cBhvr>
                                        <p:cTn id="13" dur="1" fill="hold">
                                          <p:stCondLst>
                                            <p:cond delay="399"/>
                                          </p:stCondLst>
                                        </p:cTn>
                                        <p:tgtEl>
                                          <p:spTgt spid="1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2" nodeType="clickEffect">
                                  <p:stCondLst>
                                    <p:cond delay="0"/>
                                  </p:stCondLst>
                                  <p:childTnLst>
                                    <p:animEffect transition="out" filter="fade">
                                      <p:cBhvr>
                                        <p:cTn id="17" dur="400"/>
                                        <p:tgtEl>
                                          <p:spTgt spid="23"/>
                                        </p:tgtEl>
                                      </p:cBhvr>
                                    </p:animEffect>
                                    <p:set>
                                      <p:cBhvr>
                                        <p:cTn id="18" dur="1" fill="hold">
                                          <p:stCondLst>
                                            <p:cond delay="399"/>
                                          </p:stCondLst>
                                        </p:cTn>
                                        <p:tgtEl>
                                          <p:spTgt spid="2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3" nodeType="clickEffect">
                                  <p:stCondLst>
                                    <p:cond delay="0"/>
                                  </p:stCondLst>
                                  <p:childTnLst>
                                    <p:animEffect transition="out" filter="fade">
                                      <p:cBhvr>
                                        <p:cTn id="22" dur="400"/>
                                        <p:tgtEl>
                                          <p:spTgt spid="27"/>
                                        </p:tgtEl>
                                      </p:cBhvr>
                                    </p:animEffect>
                                    <p:set>
                                      <p:cBhvr>
                                        <p:cTn id="23" dur="1" fill="hold">
                                          <p:stCondLst>
                                            <p:cond delay="3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1"/>
      <p:bldP spid="23" grpId="2"/>
      <p:bldP spid="27" grpId="3"/>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